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4"/>
  </p:notesMasterIdLst>
  <p:handoutMasterIdLst>
    <p:handoutMasterId r:id="rId5"/>
  </p:handoutMasterIdLst>
  <p:sldIdLst>
    <p:sldId id="263" r:id="rId2"/>
    <p:sldId id="264" r:id="rId3"/>
  </p:sldIdLst>
  <p:sldSz cx="9144000" cy="6858000" type="screen4x3"/>
  <p:notesSz cx="6799263" cy="9875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8CB2"/>
    <a:srgbClr val="4B569E"/>
    <a:srgbClr val="1530B4"/>
    <a:srgbClr val="1B8CB2"/>
    <a:srgbClr val="147FAE"/>
    <a:srgbClr val="269FB8"/>
    <a:srgbClr val="2899B6"/>
    <a:srgbClr val="188CB3"/>
    <a:srgbClr val="00C3A5"/>
    <a:srgbClr val="006CA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56" autoAdjust="0"/>
    <p:restoredTop sz="94622" autoAdjust="0"/>
  </p:normalViewPr>
  <p:slideViewPr>
    <p:cSldViewPr snapToGrid="0" snapToObjects="1">
      <p:cViewPr varScale="1">
        <p:scale>
          <a:sx n="102" d="100"/>
          <a:sy n="102" d="100"/>
        </p:scale>
        <p:origin x="228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Objects="1">
      <p:cViewPr varScale="1">
        <p:scale>
          <a:sx n="96" d="100"/>
          <a:sy n="96" d="100"/>
        </p:scale>
        <p:origin x="-4496" y="-96"/>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1275" y="0"/>
            <a:ext cx="2946400" cy="493713"/>
          </a:xfrm>
          <a:prstGeom prst="rect">
            <a:avLst/>
          </a:prstGeom>
        </p:spPr>
        <p:txBody>
          <a:bodyPr vert="horz" lIns="91440" tIns="45720" rIns="91440" bIns="45720" rtlCol="0"/>
          <a:lstStyle>
            <a:lvl1pPr algn="r">
              <a:defRPr sz="1200"/>
            </a:lvl1pPr>
          </a:lstStyle>
          <a:p>
            <a:fld id="{986F0694-35A9-6344-AC95-524A1FEA20E8}" type="datetimeFigureOut">
              <a:rPr lang="en-AU" smtClean="0"/>
              <a:pPr/>
              <a:t>6/03/2022</a:t>
            </a:fld>
            <a:endParaRPr lang="en-AU"/>
          </a:p>
        </p:txBody>
      </p:sp>
      <p:sp>
        <p:nvSpPr>
          <p:cNvPr id="4" name="Footer Placeholder 3"/>
          <p:cNvSpPr>
            <a:spLocks noGrp="1"/>
          </p:cNvSpPr>
          <p:nvPr>
            <p:ph type="ftr" sz="quarter" idx="2"/>
          </p:nvPr>
        </p:nvSpPr>
        <p:spPr>
          <a:xfrm>
            <a:off x="0" y="9380538"/>
            <a:ext cx="2946400" cy="493712"/>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1275" y="9380538"/>
            <a:ext cx="2946400" cy="493712"/>
          </a:xfrm>
          <a:prstGeom prst="rect">
            <a:avLst/>
          </a:prstGeom>
        </p:spPr>
        <p:txBody>
          <a:bodyPr vert="horz" lIns="91440" tIns="45720" rIns="91440" bIns="45720" rtlCol="0" anchor="b"/>
          <a:lstStyle>
            <a:lvl1pPr algn="r">
              <a:defRPr sz="1200"/>
            </a:lvl1pPr>
          </a:lstStyle>
          <a:p>
            <a:fld id="{F6520821-88B7-1B4F-A5E5-253369545B1F}" type="slidenum">
              <a:rPr lang="en-AU" smtClean="0"/>
              <a:pPr/>
              <a:t>‹#›</a:t>
            </a:fld>
            <a:endParaRPr lang="en-A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46347" cy="493792"/>
          </a:xfrm>
          <a:prstGeom prst="rect">
            <a:avLst/>
          </a:prstGeom>
        </p:spPr>
        <p:txBody>
          <a:bodyPr vert="horz" lIns="90338" tIns="45169" rIns="90338" bIns="45169" rtlCol="0"/>
          <a:lstStyle>
            <a:lvl1pPr algn="l">
              <a:defRPr sz="1200"/>
            </a:lvl1pPr>
          </a:lstStyle>
          <a:p>
            <a:endParaRPr lang="en-US"/>
          </a:p>
        </p:txBody>
      </p:sp>
      <p:sp>
        <p:nvSpPr>
          <p:cNvPr id="3" name="Date Placeholder 2"/>
          <p:cNvSpPr>
            <a:spLocks noGrp="1"/>
          </p:cNvSpPr>
          <p:nvPr>
            <p:ph type="dt" idx="1"/>
          </p:nvPr>
        </p:nvSpPr>
        <p:spPr>
          <a:xfrm>
            <a:off x="3851344" y="2"/>
            <a:ext cx="2946347" cy="493792"/>
          </a:xfrm>
          <a:prstGeom prst="rect">
            <a:avLst/>
          </a:prstGeom>
        </p:spPr>
        <p:txBody>
          <a:bodyPr vert="horz" lIns="90338" tIns="45169" rIns="90338" bIns="45169" rtlCol="0"/>
          <a:lstStyle>
            <a:lvl1pPr algn="r">
              <a:defRPr sz="1200"/>
            </a:lvl1pPr>
          </a:lstStyle>
          <a:p>
            <a:fld id="{EEAB6674-EB27-994C-A905-1D122DBD1C2E}" type="datetimeFigureOut">
              <a:rPr lang="en-US" smtClean="0"/>
              <a:pPr/>
              <a:t>3/6/2022</a:t>
            </a:fld>
            <a:endParaRPr lang="en-US"/>
          </a:p>
        </p:txBody>
      </p:sp>
      <p:sp>
        <p:nvSpPr>
          <p:cNvPr id="4" name="Slide Image Placeholder 3"/>
          <p:cNvSpPr>
            <a:spLocks noGrp="1" noRot="1" noChangeAspect="1"/>
          </p:cNvSpPr>
          <p:nvPr>
            <p:ph type="sldImg" idx="2"/>
          </p:nvPr>
        </p:nvSpPr>
        <p:spPr>
          <a:xfrm>
            <a:off x="928688" y="739775"/>
            <a:ext cx="4941887" cy="3706813"/>
          </a:xfrm>
          <a:prstGeom prst="rect">
            <a:avLst/>
          </a:prstGeom>
          <a:noFill/>
          <a:ln w="12700">
            <a:solidFill>
              <a:prstClr val="black"/>
            </a:solidFill>
          </a:ln>
        </p:spPr>
        <p:txBody>
          <a:bodyPr vert="horz" lIns="90338" tIns="45169" rIns="90338" bIns="45169" rtlCol="0" anchor="ctr"/>
          <a:lstStyle/>
          <a:p>
            <a:endParaRPr lang="en-US"/>
          </a:p>
        </p:txBody>
      </p:sp>
      <p:sp>
        <p:nvSpPr>
          <p:cNvPr id="5" name="Notes Placeholder 4"/>
          <p:cNvSpPr>
            <a:spLocks noGrp="1"/>
          </p:cNvSpPr>
          <p:nvPr>
            <p:ph type="body" sz="quarter" idx="3"/>
          </p:nvPr>
        </p:nvSpPr>
        <p:spPr>
          <a:xfrm>
            <a:off x="679927" y="4691023"/>
            <a:ext cx="5439410" cy="4444127"/>
          </a:xfrm>
          <a:prstGeom prst="rect">
            <a:avLst/>
          </a:prstGeom>
        </p:spPr>
        <p:txBody>
          <a:bodyPr vert="horz" lIns="90338" tIns="45169" rIns="90338" bIns="45169" rtlCol="0"/>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6" name="Footer Placeholder 5"/>
          <p:cNvSpPr>
            <a:spLocks noGrp="1"/>
          </p:cNvSpPr>
          <p:nvPr>
            <p:ph type="ftr" sz="quarter" idx="4"/>
          </p:nvPr>
        </p:nvSpPr>
        <p:spPr>
          <a:xfrm>
            <a:off x="2" y="9380333"/>
            <a:ext cx="2946347" cy="493792"/>
          </a:xfrm>
          <a:prstGeom prst="rect">
            <a:avLst/>
          </a:prstGeom>
        </p:spPr>
        <p:txBody>
          <a:bodyPr vert="horz" lIns="90338" tIns="45169" rIns="90338" bIns="45169" rtlCol="0" anchor="b"/>
          <a:lstStyle>
            <a:lvl1pPr algn="l">
              <a:defRPr sz="1200"/>
            </a:lvl1pPr>
          </a:lstStyle>
          <a:p>
            <a:endParaRPr lang="en-US"/>
          </a:p>
        </p:txBody>
      </p:sp>
      <p:sp>
        <p:nvSpPr>
          <p:cNvPr id="7" name="Slide Number Placeholder 6"/>
          <p:cNvSpPr>
            <a:spLocks noGrp="1"/>
          </p:cNvSpPr>
          <p:nvPr>
            <p:ph type="sldNum" sz="quarter" idx="5"/>
          </p:nvPr>
        </p:nvSpPr>
        <p:spPr>
          <a:xfrm>
            <a:off x="3851344" y="9380333"/>
            <a:ext cx="2946347" cy="493792"/>
          </a:xfrm>
          <a:prstGeom prst="rect">
            <a:avLst/>
          </a:prstGeom>
        </p:spPr>
        <p:txBody>
          <a:bodyPr vert="horz" lIns="90338" tIns="45169" rIns="90338" bIns="45169" rtlCol="0" anchor="b"/>
          <a:lstStyle>
            <a:lvl1pPr algn="r">
              <a:defRPr sz="1200"/>
            </a:lvl1pPr>
          </a:lstStyle>
          <a:p>
            <a:fld id="{0D88733B-3D0B-6E4E-AE60-031C1700E890}" type="slidenum">
              <a:rPr lang="en-US" smtClean="0"/>
              <a:pPr/>
              <a:t>‹#›</a:t>
            </a:fld>
            <a:endParaRPr lang="en-US"/>
          </a:p>
        </p:txBody>
      </p:sp>
    </p:spTree>
    <p:extLst>
      <p:ext uri="{BB962C8B-B14F-4D97-AF65-F5344CB8AC3E}">
        <p14:creationId xmlns:p14="http://schemas.microsoft.com/office/powerpoint/2010/main" val="307081143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88733B-3D0B-6E4E-AE60-031C1700E890}" type="slidenum">
              <a:rPr lang="en-US" smtClean="0"/>
              <a:pPr/>
              <a:t>1</a:t>
            </a:fld>
            <a:endParaRPr lang="en-US"/>
          </a:p>
        </p:txBody>
      </p:sp>
    </p:spTree>
    <p:extLst>
      <p:ext uri="{BB962C8B-B14F-4D97-AF65-F5344CB8AC3E}">
        <p14:creationId xmlns:p14="http://schemas.microsoft.com/office/powerpoint/2010/main" val="2190313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88733B-3D0B-6E4E-AE60-031C1700E890}" type="slidenum">
              <a:rPr lang="en-US" smtClean="0"/>
              <a:pPr/>
              <a:t>2</a:t>
            </a:fld>
            <a:endParaRPr lang="en-US"/>
          </a:p>
        </p:txBody>
      </p:sp>
    </p:spTree>
    <p:extLst>
      <p:ext uri="{BB962C8B-B14F-4D97-AF65-F5344CB8AC3E}">
        <p14:creationId xmlns:p14="http://schemas.microsoft.com/office/powerpoint/2010/main" val="3465373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lang="en-US"/>
          </a:p>
        </p:txBody>
      </p:sp>
      <p:sp>
        <p:nvSpPr>
          <p:cNvPr id="4" name="Date Placeholder 3"/>
          <p:cNvSpPr>
            <a:spLocks noGrp="1"/>
          </p:cNvSpPr>
          <p:nvPr>
            <p:ph type="dt" sz="half" idx="10"/>
          </p:nvPr>
        </p:nvSpPr>
        <p:spPr/>
        <p:txBody>
          <a:bodyPr/>
          <a:lstStyle/>
          <a:p>
            <a:fld id="{51F8EF0B-12BF-FB45-8F30-C3AAC4427A0F}" type="datetimeFigureOut">
              <a:rPr lang="en-US" smtClean="0"/>
              <a:pPr/>
              <a:t>3/6/2022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351886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51F8EF0B-12BF-FB45-8F30-C3AAC4427A0F}" type="datetimeFigureOut">
              <a:rPr lang="en-US" smtClean="0"/>
              <a:pPr/>
              <a:t>3/6/2022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316441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51F8EF0B-12BF-FB45-8F30-C3AAC4427A0F}" type="datetimeFigureOut">
              <a:rPr lang="en-US" smtClean="0"/>
              <a:pPr/>
              <a:t>3/6/2022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1158975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idx="1"/>
          </p:nvPr>
        </p:nvSpPr>
        <p:spPr/>
        <p:txBody>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51F8EF0B-12BF-FB45-8F30-C3AAC4427A0F}" type="datetimeFigureOut">
              <a:rPr lang="en-US" smtClean="0"/>
              <a:pPr/>
              <a:t>3/6/2022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46173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Click to edit Master text styles</a:t>
            </a:r>
          </a:p>
        </p:txBody>
      </p:sp>
      <p:sp>
        <p:nvSpPr>
          <p:cNvPr id="4" name="Date Placeholder 3"/>
          <p:cNvSpPr>
            <a:spLocks noGrp="1"/>
          </p:cNvSpPr>
          <p:nvPr>
            <p:ph type="dt" sz="half" idx="10"/>
          </p:nvPr>
        </p:nvSpPr>
        <p:spPr/>
        <p:txBody>
          <a:bodyPr/>
          <a:lstStyle/>
          <a:p>
            <a:fld id="{51F8EF0B-12BF-FB45-8F30-C3AAC4427A0F}" type="datetimeFigureOut">
              <a:rPr lang="en-US" smtClean="0"/>
              <a:pPr/>
              <a:t>3/6/2022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3320476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Date Placeholder 4"/>
          <p:cNvSpPr>
            <a:spLocks noGrp="1"/>
          </p:cNvSpPr>
          <p:nvPr>
            <p:ph type="dt" sz="half" idx="10"/>
          </p:nvPr>
        </p:nvSpPr>
        <p:spPr/>
        <p:txBody>
          <a:bodyPr/>
          <a:lstStyle/>
          <a:p>
            <a:fld id="{51F8EF0B-12BF-FB45-8F30-C3AAC4427A0F}" type="datetimeFigureOut">
              <a:rPr lang="en-US" smtClean="0"/>
              <a:pPr/>
              <a:t>3/6/2022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1089656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7" name="Date Placeholder 6"/>
          <p:cNvSpPr>
            <a:spLocks noGrp="1"/>
          </p:cNvSpPr>
          <p:nvPr>
            <p:ph type="dt" sz="half" idx="10"/>
          </p:nvPr>
        </p:nvSpPr>
        <p:spPr/>
        <p:txBody>
          <a:bodyPr/>
          <a:lstStyle/>
          <a:p>
            <a:fld id="{51F8EF0B-12BF-FB45-8F30-C3AAC4427A0F}" type="datetimeFigureOut">
              <a:rPr lang="en-US" smtClean="0"/>
              <a:pPr/>
              <a:t>3/6/2022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2501060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Date Placeholder 2"/>
          <p:cNvSpPr>
            <a:spLocks noGrp="1"/>
          </p:cNvSpPr>
          <p:nvPr>
            <p:ph type="dt" sz="half" idx="10"/>
          </p:nvPr>
        </p:nvSpPr>
        <p:spPr/>
        <p:txBody>
          <a:bodyPr/>
          <a:lstStyle/>
          <a:p>
            <a:fld id="{51F8EF0B-12BF-FB45-8F30-C3AAC4427A0F}" type="datetimeFigureOut">
              <a:rPr lang="en-US" smtClean="0"/>
              <a:pPr/>
              <a:t>3/6/2022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1035310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8EF0B-12BF-FB45-8F30-C3AAC4427A0F}" type="datetimeFigureOut">
              <a:rPr lang="en-US" smtClean="0"/>
              <a:pPr/>
              <a:t>3/6/2022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3985578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51F8EF0B-12BF-FB45-8F30-C3AAC4427A0F}" type="datetimeFigureOut">
              <a:rPr lang="en-US" smtClean="0"/>
              <a:pPr/>
              <a:t>3/6/2022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4202561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51F8EF0B-12BF-FB45-8F30-C3AAC4427A0F}" type="datetimeFigureOut">
              <a:rPr lang="en-US" smtClean="0"/>
              <a:pPr/>
              <a:t>3/6/2022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1FA3F9-C1D3-3242-B774-EB284E9E81B2}" type="slidenum">
              <a:rPr lang="en-US" smtClean="0"/>
              <a:pPr/>
              <a:t>‹#›</a:t>
            </a:fld>
            <a:endParaRPr lang="en-US"/>
          </a:p>
        </p:txBody>
      </p:sp>
    </p:spTree>
    <p:extLst>
      <p:ext uri="{BB962C8B-B14F-4D97-AF65-F5344CB8AC3E}">
        <p14:creationId xmlns:p14="http://schemas.microsoft.com/office/powerpoint/2010/main" val="3377534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8EF0B-12BF-FB45-8F30-C3AAC4427A0F}" type="datetimeFigureOut">
              <a:rPr lang="en-US" smtClean="0"/>
              <a:pPr/>
              <a:t>3/6/2022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FA3F9-C1D3-3242-B774-EB284E9E81B2}" type="slidenum">
              <a:rPr lang="en-US" smtClean="0"/>
              <a:pPr/>
              <a:t>‹#›</a:t>
            </a:fld>
            <a:endParaRPr lang="en-US"/>
          </a:p>
        </p:txBody>
      </p:sp>
    </p:spTree>
    <p:extLst>
      <p:ext uri="{BB962C8B-B14F-4D97-AF65-F5344CB8AC3E}">
        <p14:creationId xmlns:p14="http://schemas.microsoft.com/office/powerpoint/2010/main" val="1229543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2327274" y="-1"/>
            <a:ext cx="6825606" cy="2735502"/>
          </a:xfrm>
          <a:prstGeom prst="rect">
            <a:avLst/>
          </a:prstGeom>
          <a:gradFill flip="none" rotWithShape="1">
            <a:gsLst>
              <a:gs pos="0">
                <a:srgbClr val="008000">
                  <a:alpha val="55000"/>
                </a:srgbClr>
              </a:gs>
              <a:gs pos="100000">
                <a:srgbClr val="FFFFFF">
                  <a:alpha val="15000"/>
                </a:srgb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00"/>
              </a:solidFill>
            </a:endParaRPr>
          </a:p>
        </p:txBody>
      </p:sp>
      <p:sp>
        <p:nvSpPr>
          <p:cNvPr id="178" name="Rounded Rectangle 177"/>
          <p:cNvSpPr/>
          <p:nvPr/>
        </p:nvSpPr>
        <p:spPr>
          <a:xfrm>
            <a:off x="2566218" y="205909"/>
            <a:ext cx="6378995" cy="471450"/>
          </a:xfrm>
          <a:prstGeom prst="roundRect">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pic>
        <p:nvPicPr>
          <p:cNvPr id="97" name="Picture 96" descr="Articulated Figure Long_Crop2_GREEN2.jpg"/>
          <p:cNvPicPr>
            <a:picLocks noChangeAspect="1"/>
          </p:cNvPicPr>
          <p:nvPr/>
        </p:nvPicPr>
        <p:blipFill>
          <a:blip r:embed="rId3"/>
          <a:stretch>
            <a:fillRect/>
          </a:stretch>
        </p:blipFill>
        <p:spPr>
          <a:xfrm>
            <a:off x="-9526" y="2101"/>
            <a:ext cx="2336800" cy="6858000"/>
          </a:xfrm>
          <a:prstGeom prst="rect">
            <a:avLst/>
          </a:prstGeom>
        </p:spPr>
      </p:pic>
      <p:sp>
        <p:nvSpPr>
          <p:cNvPr id="10" name="Rectangle 9"/>
          <p:cNvSpPr/>
          <p:nvPr/>
        </p:nvSpPr>
        <p:spPr>
          <a:xfrm flipV="1">
            <a:off x="-9525" y="-6093"/>
            <a:ext cx="2336799" cy="2826432"/>
          </a:xfrm>
          <a:prstGeom prst="rect">
            <a:avLst/>
          </a:prstGeom>
          <a:gradFill flip="none" rotWithShape="1">
            <a:gsLst>
              <a:gs pos="0">
                <a:schemeClr val="tx1">
                  <a:alpha val="62000"/>
                </a:schemeClr>
              </a:gs>
              <a:gs pos="100000">
                <a:srgbClr val="FFFFFF">
                  <a:alpha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9526" y="272240"/>
            <a:ext cx="2345550" cy="307777"/>
          </a:xfrm>
          <a:prstGeom prst="rect">
            <a:avLst/>
          </a:prstGeom>
          <a:noFill/>
        </p:spPr>
        <p:txBody>
          <a:bodyPr wrap="square" rtlCol="0">
            <a:spAutoFit/>
          </a:bodyPr>
          <a:lstStyle/>
          <a:p>
            <a:pPr algn="ctr"/>
            <a:r>
              <a:rPr lang="en-US" sz="1400" dirty="0">
                <a:solidFill>
                  <a:schemeClr val="bg1"/>
                </a:solidFill>
              </a:rPr>
              <a:t>LOU WOODYARD</a:t>
            </a:r>
          </a:p>
        </p:txBody>
      </p:sp>
      <p:sp>
        <p:nvSpPr>
          <p:cNvPr id="11" name="TextBox 10"/>
          <p:cNvSpPr txBox="1"/>
          <p:nvPr/>
        </p:nvSpPr>
        <p:spPr>
          <a:xfrm>
            <a:off x="387716" y="543954"/>
            <a:ext cx="1538351" cy="261610"/>
          </a:xfrm>
          <a:prstGeom prst="rect">
            <a:avLst/>
          </a:prstGeom>
          <a:noFill/>
        </p:spPr>
        <p:txBody>
          <a:bodyPr wrap="square" rtlCol="0">
            <a:spAutoFit/>
          </a:bodyPr>
          <a:lstStyle/>
          <a:p>
            <a:pPr algn="ctr"/>
            <a:r>
              <a:rPr lang="en-US" sz="1100" dirty="0">
                <a:solidFill>
                  <a:srgbClr val="FFFFFF"/>
                </a:solidFill>
              </a:rPr>
              <a:t>Age 30–35</a:t>
            </a:r>
          </a:p>
        </p:txBody>
      </p:sp>
      <p:sp>
        <p:nvSpPr>
          <p:cNvPr id="12" name="TextBox 11"/>
          <p:cNvSpPr txBox="1"/>
          <p:nvPr/>
        </p:nvSpPr>
        <p:spPr>
          <a:xfrm>
            <a:off x="411009" y="1006753"/>
            <a:ext cx="1538351" cy="246221"/>
          </a:xfrm>
          <a:prstGeom prst="rect">
            <a:avLst/>
          </a:prstGeom>
          <a:noFill/>
        </p:spPr>
        <p:txBody>
          <a:bodyPr wrap="square" rtlCol="0">
            <a:spAutoFit/>
          </a:bodyPr>
          <a:lstStyle/>
          <a:p>
            <a:pPr algn="ctr"/>
            <a:r>
              <a:rPr lang="en-US" sz="1000" dirty="0">
                <a:solidFill>
                  <a:srgbClr val="FFFFFF"/>
                </a:solidFill>
              </a:rPr>
              <a:t>OPERATIONS MANAGER</a:t>
            </a:r>
          </a:p>
        </p:txBody>
      </p:sp>
      <p:cxnSp>
        <p:nvCxnSpPr>
          <p:cNvPr id="14" name="Straight Connector 13"/>
          <p:cNvCxnSpPr/>
          <p:nvPr/>
        </p:nvCxnSpPr>
        <p:spPr>
          <a:xfrm>
            <a:off x="809918" y="898321"/>
            <a:ext cx="745127"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52657" y="1323845"/>
            <a:ext cx="1105088" cy="1104341"/>
          </a:xfrm>
          <a:prstGeom prst="rect">
            <a:avLst/>
          </a:prstGeom>
          <a:noFill/>
        </p:spPr>
        <p:txBody>
          <a:bodyPr wrap="square" rtlCol="0" anchor="ctr">
            <a:spAutoFit/>
          </a:bodyPr>
          <a:lstStyle/>
          <a:p>
            <a:pPr>
              <a:lnSpc>
                <a:spcPct val="120000"/>
              </a:lnSpc>
            </a:pPr>
            <a:r>
              <a:rPr lang="en-US" sz="1200" b="1" baseline="30000" dirty="0">
                <a:solidFill>
                  <a:schemeClr val="bg1"/>
                </a:solidFill>
              </a:rPr>
              <a:t>· PERSONALITY TYPE</a:t>
            </a:r>
          </a:p>
          <a:p>
            <a:pPr>
              <a:lnSpc>
                <a:spcPct val="120000"/>
              </a:lnSpc>
            </a:pPr>
            <a:r>
              <a:rPr lang="en-US" sz="1200" baseline="30000" dirty="0">
                <a:solidFill>
                  <a:schemeClr val="bg1"/>
                </a:solidFill>
              </a:rPr>
              <a:t>  AFFILIATIVE</a:t>
            </a:r>
          </a:p>
          <a:p>
            <a:pPr>
              <a:lnSpc>
                <a:spcPct val="110000"/>
              </a:lnSpc>
            </a:pPr>
            <a:endParaRPr lang="en-US" sz="1200" b="1" baseline="30000" dirty="0">
              <a:solidFill>
                <a:schemeClr val="bg1"/>
              </a:solidFill>
            </a:endParaRPr>
          </a:p>
          <a:p>
            <a:pPr>
              <a:lnSpc>
                <a:spcPct val="120000"/>
              </a:lnSpc>
            </a:pPr>
            <a:r>
              <a:rPr lang="en-US" sz="1200" b="1" baseline="30000" dirty="0">
                <a:solidFill>
                  <a:schemeClr val="bg1"/>
                </a:solidFill>
              </a:rPr>
              <a:t>· REPORTS TO</a:t>
            </a:r>
            <a:endParaRPr lang="en-US" sz="1200" baseline="30000" dirty="0">
              <a:solidFill>
                <a:schemeClr val="bg1"/>
              </a:solidFill>
            </a:endParaRPr>
          </a:p>
          <a:p>
            <a:pPr>
              <a:lnSpc>
                <a:spcPct val="120000"/>
              </a:lnSpc>
            </a:pPr>
            <a:r>
              <a:rPr lang="mr-IN" sz="1200" baseline="30000" dirty="0">
                <a:solidFill>
                  <a:schemeClr val="bg1"/>
                </a:solidFill>
              </a:rPr>
              <a:t> </a:t>
            </a:r>
            <a:r>
              <a:rPr lang="en-GB" sz="1200" baseline="30000" dirty="0">
                <a:solidFill>
                  <a:schemeClr val="bg1"/>
                </a:solidFill>
              </a:rPr>
              <a:t>SENIOR SUPERVISOR</a:t>
            </a:r>
          </a:p>
          <a:p>
            <a:pPr>
              <a:lnSpc>
                <a:spcPct val="120000"/>
              </a:lnSpc>
            </a:pPr>
            <a:endParaRPr lang="en-GB" sz="1200" baseline="30000" dirty="0">
              <a:solidFill>
                <a:schemeClr val="bg1"/>
              </a:solidFill>
            </a:endParaRPr>
          </a:p>
          <a:p>
            <a:pPr>
              <a:lnSpc>
                <a:spcPct val="120000"/>
              </a:lnSpc>
            </a:pPr>
            <a:r>
              <a:rPr lang="en-US" sz="1200" b="1" baseline="30000" dirty="0">
                <a:solidFill>
                  <a:schemeClr val="bg1"/>
                </a:solidFill>
              </a:rPr>
              <a:t>· STAFF: 6</a:t>
            </a:r>
            <a:endParaRPr lang="mr-IN" sz="1000" baseline="30000" dirty="0">
              <a:solidFill>
                <a:schemeClr val="bg1"/>
              </a:solidFill>
            </a:endParaRPr>
          </a:p>
        </p:txBody>
      </p:sp>
      <p:sp>
        <p:nvSpPr>
          <p:cNvPr id="16" name="TextBox 15"/>
          <p:cNvSpPr txBox="1"/>
          <p:nvPr/>
        </p:nvSpPr>
        <p:spPr>
          <a:xfrm>
            <a:off x="1268379" y="1323845"/>
            <a:ext cx="1010150" cy="826893"/>
          </a:xfrm>
          <a:prstGeom prst="rect">
            <a:avLst/>
          </a:prstGeom>
          <a:noFill/>
        </p:spPr>
        <p:txBody>
          <a:bodyPr wrap="square" rtlCol="0">
            <a:spAutoFit/>
          </a:bodyPr>
          <a:lstStyle/>
          <a:p>
            <a:pPr>
              <a:lnSpc>
                <a:spcPct val="120000"/>
              </a:lnSpc>
            </a:pPr>
            <a:r>
              <a:rPr lang="en-US" sz="1200" b="1" baseline="30000" dirty="0">
                <a:solidFill>
                  <a:schemeClr val="bg1"/>
                </a:solidFill>
              </a:rPr>
              <a:t>· INCOME</a:t>
            </a:r>
          </a:p>
          <a:p>
            <a:pPr>
              <a:lnSpc>
                <a:spcPct val="120000"/>
              </a:lnSpc>
            </a:pPr>
            <a:r>
              <a:rPr lang="en-US" sz="1200" baseline="30000" dirty="0">
                <a:solidFill>
                  <a:schemeClr val="bg1"/>
                </a:solidFill>
              </a:rPr>
              <a:t>  $70K</a:t>
            </a:r>
          </a:p>
          <a:p>
            <a:pPr>
              <a:lnSpc>
                <a:spcPct val="120000"/>
              </a:lnSpc>
            </a:pPr>
            <a:endParaRPr lang="en-US" sz="1200" b="1" baseline="30000" dirty="0">
              <a:solidFill>
                <a:schemeClr val="bg1"/>
              </a:solidFill>
            </a:endParaRPr>
          </a:p>
          <a:p>
            <a:pPr>
              <a:lnSpc>
                <a:spcPct val="120000"/>
              </a:lnSpc>
            </a:pPr>
            <a:r>
              <a:rPr lang="en-US" sz="1200" b="1" baseline="30000" dirty="0">
                <a:solidFill>
                  <a:schemeClr val="bg1"/>
                </a:solidFill>
              </a:rPr>
              <a:t>· EDUCATION</a:t>
            </a:r>
            <a:r>
              <a:rPr lang="en-US" sz="1200" baseline="30000" dirty="0">
                <a:solidFill>
                  <a:schemeClr val="bg1"/>
                </a:solidFill>
              </a:rPr>
              <a:t> </a:t>
            </a:r>
          </a:p>
          <a:p>
            <a:pPr>
              <a:lnSpc>
                <a:spcPct val="120000"/>
              </a:lnSpc>
            </a:pPr>
            <a:r>
              <a:rPr lang="en-GB" sz="1200" baseline="30000" dirty="0">
                <a:solidFill>
                  <a:schemeClr val="bg1"/>
                </a:solidFill>
              </a:rPr>
              <a:t>  MBA</a:t>
            </a:r>
            <a:endParaRPr lang="mr-IN" sz="1200" baseline="30000" dirty="0">
              <a:solidFill>
                <a:schemeClr val="bg1"/>
              </a:solidFill>
            </a:endParaRPr>
          </a:p>
        </p:txBody>
      </p:sp>
      <p:sp>
        <p:nvSpPr>
          <p:cNvPr id="19" name="TextBox 18"/>
          <p:cNvSpPr txBox="1"/>
          <p:nvPr/>
        </p:nvSpPr>
        <p:spPr>
          <a:xfrm>
            <a:off x="2568409" y="736483"/>
            <a:ext cx="3845406" cy="1930978"/>
          </a:xfrm>
          <a:prstGeom prst="rect">
            <a:avLst/>
          </a:prstGeom>
          <a:noFill/>
        </p:spPr>
        <p:txBody>
          <a:bodyPr wrap="square" lIns="0" rtlCol="0">
            <a:spAutoFit/>
          </a:bodyPr>
          <a:lstStyle/>
          <a:p>
            <a:pPr>
              <a:lnSpc>
                <a:spcPts val="1200"/>
              </a:lnSpc>
              <a:spcAft>
                <a:spcPts val="600"/>
              </a:spcAft>
            </a:pPr>
            <a:r>
              <a:rPr lang="en-US" sz="1100" b="1" dirty="0">
                <a:solidFill>
                  <a:srgbClr val="008000"/>
                </a:solidFill>
              </a:rPr>
              <a:t>BIO</a:t>
            </a:r>
            <a:endParaRPr lang="en-AU" sz="1100" dirty="0">
              <a:solidFill>
                <a:schemeClr val="tx1">
                  <a:lumMod val="50000"/>
                  <a:lumOff val="50000"/>
                </a:schemeClr>
              </a:solidFill>
            </a:endParaRPr>
          </a:p>
          <a:p>
            <a:pPr>
              <a:lnSpc>
                <a:spcPts val="1200"/>
              </a:lnSpc>
              <a:spcAft>
                <a:spcPts val="600"/>
              </a:spcAft>
            </a:pPr>
            <a:r>
              <a:rPr lang="en-AU" sz="900" dirty="0">
                <a:solidFill>
                  <a:srgbClr val="008000"/>
                </a:solidFill>
              </a:rPr>
              <a:t>This is my dream-bosses second year as Operations Manager. Its Lou’s second job since graduating with an MBA three years ago. Lou is excited to be bringing new ideas to this newly created role. Widgets Inc is a family company. Its growing again since the founder’s children took over three years ago. Lou’s job is to streamline the way the business operates as well as the Customer Experience. Lou is designing and implementing systems into a business that had none. </a:t>
            </a:r>
            <a:br>
              <a:rPr lang="en-AU" sz="900" dirty="0">
                <a:solidFill>
                  <a:srgbClr val="008000"/>
                </a:solidFill>
              </a:rPr>
            </a:br>
            <a:r>
              <a:rPr lang="en-AU" sz="900" dirty="0">
                <a:solidFill>
                  <a:srgbClr val="008000"/>
                </a:solidFill>
              </a:rPr>
              <a:t>Its frustrating work sometimes and the hours are long. But Lou and the team of six are up for the challenge.</a:t>
            </a:r>
          </a:p>
          <a:p>
            <a:pPr>
              <a:lnSpc>
                <a:spcPts val="1200"/>
              </a:lnSpc>
            </a:pPr>
            <a:r>
              <a:rPr lang="en-US" sz="900" dirty="0">
                <a:solidFill>
                  <a:srgbClr val="008000"/>
                </a:solidFill>
              </a:rPr>
              <a:t>Lou reads management news from sites like Forbes and the Harvard </a:t>
            </a:r>
            <a:br>
              <a:rPr lang="en-US" sz="900" dirty="0">
                <a:solidFill>
                  <a:srgbClr val="008000"/>
                </a:solidFill>
              </a:rPr>
            </a:br>
            <a:r>
              <a:rPr lang="en-US" sz="900" dirty="0">
                <a:solidFill>
                  <a:srgbClr val="008000"/>
                </a:solidFill>
              </a:rPr>
              <a:t>Business Review.</a:t>
            </a:r>
            <a:endParaRPr lang="en-AU" sz="900" dirty="0">
              <a:solidFill>
                <a:srgbClr val="008000"/>
              </a:solidFill>
            </a:endParaRPr>
          </a:p>
        </p:txBody>
      </p:sp>
      <p:sp>
        <p:nvSpPr>
          <p:cNvPr id="20" name="TextBox 19"/>
          <p:cNvSpPr txBox="1"/>
          <p:nvPr/>
        </p:nvSpPr>
        <p:spPr>
          <a:xfrm>
            <a:off x="2568409" y="4500388"/>
            <a:ext cx="1405898" cy="1338828"/>
          </a:xfrm>
          <a:prstGeom prst="rect">
            <a:avLst/>
          </a:prstGeom>
          <a:noFill/>
        </p:spPr>
        <p:txBody>
          <a:bodyPr wrap="square" lIns="0" rtlCol="0">
            <a:spAutoFit/>
          </a:bodyPr>
          <a:lstStyle/>
          <a:p>
            <a:pPr marL="171450" lvl="0" indent="-171450">
              <a:buClr>
                <a:srgbClr val="008000"/>
              </a:buClr>
              <a:buFont typeface="Wingdings" charset="2"/>
              <a:buChar char="§"/>
            </a:pPr>
            <a:r>
              <a:rPr lang="en-GB" sz="900" dirty="0">
                <a:solidFill>
                  <a:schemeClr val="tx1">
                    <a:lumMod val="50000"/>
                    <a:lumOff val="50000"/>
                  </a:schemeClr>
                </a:solidFill>
              </a:rPr>
              <a:t>Implement ordering </a:t>
            </a:r>
            <a:br>
              <a:rPr lang="en-GB" sz="900" dirty="0">
                <a:solidFill>
                  <a:schemeClr val="tx1">
                    <a:lumMod val="50000"/>
                    <a:lumOff val="50000"/>
                  </a:schemeClr>
                </a:solidFill>
              </a:rPr>
            </a:br>
            <a:r>
              <a:rPr lang="en-GB" sz="900" dirty="0">
                <a:solidFill>
                  <a:schemeClr val="tx1">
                    <a:lumMod val="50000"/>
                    <a:lumOff val="50000"/>
                  </a:schemeClr>
                </a:solidFill>
              </a:rPr>
              <a:t>app to improve</a:t>
            </a:r>
            <a:br>
              <a:rPr lang="en-GB" sz="900" dirty="0">
                <a:solidFill>
                  <a:schemeClr val="tx1">
                    <a:lumMod val="50000"/>
                    <a:lumOff val="50000"/>
                  </a:schemeClr>
                </a:solidFill>
              </a:rPr>
            </a:br>
            <a:r>
              <a:rPr lang="en-GB" sz="900" dirty="0">
                <a:solidFill>
                  <a:schemeClr val="tx1">
                    <a:lumMod val="50000"/>
                    <a:lumOff val="50000"/>
                  </a:schemeClr>
                </a:solidFill>
              </a:rPr>
              <a:t>customer experience.</a:t>
            </a:r>
            <a:endParaRPr lang="en-US" sz="900" dirty="0">
              <a:solidFill>
                <a:schemeClr val="tx1">
                  <a:lumMod val="50000"/>
                  <a:lumOff val="50000"/>
                </a:schemeClr>
              </a:solidFill>
            </a:endParaRPr>
          </a:p>
          <a:p>
            <a:pPr marL="171450" indent="-171450">
              <a:buClr>
                <a:srgbClr val="008000"/>
              </a:buClr>
              <a:buFont typeface="Wingdings" charset="2"/>
              <a:buChar char="§"/>
            </a:pPr>
            <a:r>
              <a:rPr lang="en-GB" sz="900" dirty="0">
                <a:solidFill>
                  <a:schemeClr val="tx1">
                    <a:lumMod val="50000"/>
                    <a:lumOff val="50000"/>
                  </a:schemeClr>
                </a:solidFill>
              </a:rPr>
              <a:t>Focus on strategy</a:t>
            </a:r>
            <a:br>
              <a:rPr lang="en-GB" sz="900" dirty="0">
                <a:solidFill>
                  <a:schemeClr val="tx1">
                    <a:lumMod val="50000"/>
                    <a:lumOff val="50000"/>
                  </a:schemeClr>
                </a:solidFill>
              </a:rPr>
            </a:br>
            <a:r>
              <a:rPr lang="en-GB" sz="900" dirty="0">
                <a:solidFill>
                  <a:schemeClr val="tx1">
                    <a:lumMod val="50000"/>
                    <a:lumOff val="50000"/>
                  </a:schemeClr>
                </a:solidFill>
              </a:rPr>
              <a:t>rather than </a:t>
            </a:r>
            <a:br>
              <a:rPr lang="en-GB" sz="900" dirty="0">
                <a:solidFill>
                  <a:schemeClr val="tx1">
                    <a:lumMod val="50000"/>
                    <a:lumOff val="50000"/>
                  </a:schemeClr>
                </a:solidFill>
              </a:rPr>
            </a:br>
            <a:r>
              <a:rPr lang="en-GB" sz="900" dirty="0">
                <a:solidFill>
                  <a:schemeClr val="tx1">
                    <a:lumMod val="50000"/>
                    <a:lumOff val="50000"/>
                  </a:schemeClr>
                </a:solidFill>
              </a:rPr>
              <a:t>day-to-day issues.</a:t>
            </a:r>
          </a:p>
          <a:p>
            <a:pPr marL="171450" lvl="0" indent="-171450">
              <a:buClr>
                <a:srgbClr val="008000"/>
              </a:buClr>
              <a:buFont typeface="Wingdings" charset="2"/>
              <a:buChar char="§"/>
            </a:pPr>
            <a:r>
              <a:rPr lang="en-GB" sz="900" dirty="0">
                <a:solidFill>
                  <a:schemeClr val="tx1">
                    <a:lumMod val="50000"/>
                    <a:lumOff val="50000"/>
                  </a:schemeClr>
                </a:solidFill>
              </a:rPr>
              <a:t>Streamline production operations.</a:t>
            </a:r>
          </a:p>
          <a:p>
            <a:pPr marL="171450" indent="-171450">
              <a:buClr>
                <a:srgbClr val="008000"/>
              </a:buClr>
              <a:buFont typeface="Wingdings" charset="2"/>
              <a:buChar char="§"/>
            </a:pPr>
            <a:r>
              <a:rPr lang="en-GB" sz="900" dirty="0">
                <a:solidFill>
                  <a:schemeClr val="tx1">
                    <a:lumMod val="50000"/>
                    <a:lumOff val="50000"/>
                  </a:schemeClr>
                </a:solidFill>
              </a:rPr>
              <a:t>Tame business data.</a:t>
            </a:r>
            <a:endParaRPr lang="en-US" sz="900" dirty="0">
              <a:solidFill>
                <a:schemeClr val="tx1">
                  <a:lumMod val="50000"/>
                  <a:lumOff val="50000"/>
                </a:schemeClr>
              </a:solidFill>
            </a:endParaRPr>
          </a:p>
        </p:txBody>
      </p:sp>
      <p:sp>
        <p:nvSpPr>
          <p:cNvPr id="22" name="TextBox 21"/>
          <p:cNvSpPr txBox="1"/>
          <p:nvPr/>
        </p:nvSpPr>
        <p:spPr>
          <a:xfrm>
            <a:off x="4523783" y="4500388"/>
            <a:ext cx="2475576" cy="1338828"/>
          </a:xfrm>
          <a:prstGeom prst="rect">
            <a:avLst/>
          </a:prstGeom>
          <a:noFill/>
        </p:spPr>
        <p:txBody>
          <a:bodyPr wrap="square" lIns="0" rtlCol="0">
            <a:spAutoFit/>
          </a:bodyPr>
          <a:lstStyle/>
          <a:p>
            <a:pPr marL="171450" lvl="0" indent="-171450">
              <a:buClr>
                <a:srgbClr val="008000"/>
              </a:buClr>
              <a:buFont typeface="Wingdings" charset="2"/>
              <a:buChar char="§"/>
            </a:pPr>
            <a:r>
              <a:rPr lang="en-US" sz="900" dirty="0">
                <a:solidFill>
                  <a:srgbClr val="7F7F7F"/>
                </a:solidFill>
              </a:rPr>
              <a:t>Recruiting is time consuming and EXTRA work.</a:t>
            </a:r>
          </a:p>
          <a:p>
            <a:pPr marL="171450" lvl="0" indent="-171450">
              <a:buClr>
                <a:srgbClr val="008000"/>
              </a:buClr>
              <a:buFont typeface="Wingdings" charset="2"/>
              <a:buChar char="§"/>
            </a:pPr>
            <a:r>
              <a:rPr lang="en-US" sz="900" dirty="0">
                <a:solidFill>
                  <a:srgbClr val="7F7F7F"/>
                </a:solidFill>
              </a:rPr>
              <a:t>Too much time wasted reorganizing shifts.</a:t>
            </a:r>
          </a:p>
          <a:p>
            <a:pPr marL="171450" lvl="0" indent="-171450">
              <a:buClr>
                <a:srgbClr val="008000"/>
              </a:buClr>
              <a:buFont typeface="Wingdings" charset="2"/>
              <a:buChar char="§"/>
            </a:pPr>
            <a:r>
              <a:rPr lang="en-US" sz="900" dirty="0">
                <a:solidFill>
                  <a:srgbClr val="7F7F7F"/>
                </a:solidFill>
              </a:rPr>
              <a:t>Lack of alignment when working with </a:t>
            </a:r>
            <a:br>
              <a:rPr lang="en-US" sz="900" dirty="0">
                <a:solidFill>
                  <a:srgbClr val="7F7F7F"/>
                </a:solidFill>
              </a:rPr>
            </a:br>
            <a:r>
              <a:rPr lang="en-US" sz="900" dirty="0">
                <a:solidFill>
                  <a:srgbClr val="7F7F7F"/>
                </a:solidFill>
              </a:rPr>
              <a:t>multiple teams.</a:t>
            </a:r>
          </a:p>
          <a:p>
            <a:pPr marL="171450" lvl="0" indent="-171450">
              <a:buClr>
                <a:srgbClr val="008000"/>
              </a:buClr>
              <a:buFont typeface="Wingdings" charset="2"/>
              <a:buChar char="§"/>
            </a:pPr>
            <a:r>
              <a:rPr lang="en-US" sz="900" dirty="0">
                <a:solidFill>
                  <a:srgbClr val="7F7F7F"/>
                </a:solidFill>
              </a:rPr>
              <a:t>Too much time spent on managing projects.</a:t>
            </a:r>
          </a:p>
          <a:p>
            <a:pPr marL="171450" lvl="0" indent="-171450">
              <a:buClr>
                <a:srgbClr val="008000"/>
              </a:buClr>
              <a:buFont typeface="Wingdings" charset="2"/>
              <a:buChar char="§"/>
            </a:pPr>
            <a:r>
              <a:rPr lang="en-US" sz="900" dirty="0">
                <a:solidFill>
                  <a:srgbClr val="7F7F7F"/>
                </a:solidFill>
              </a:rPr>
              <a:t>Masses of data, but no tools to manage and easily summarize it.</a:t>
            </a:r>
          </a:p>
          <a:p>
            <a:pPr marL="171450" lvl="0" indent="-171450">
              <a:buClr>
                <a:srgbClr val="008000"/>
              </a:buClr>
              <a:buFont typeface="Wingdings" charset="2"/>
              <a:buChar char="§"/>
            </a:pPr>
            <a:r>
              <a:rPr lang="en-US" sz="900" dirty="0">
                <a:solidFill>
                  <a:srgbClr val="7F7F7F"/>
                </a:solidFill>
              </a:rPr>
              <a:t>Overworked. Not enough time to learn and implement new systems.</a:t>
            </a:r>
          </a:p>
        </p:txBody>
      </p:sp>
      <p:sp>
        <p:nvSpPr>
          <p:cNvPr id="27" name="TextBox 26"/>
          <p:cNvSpPr txBox="1"/>
          <p:nvPr/>
        </p:nvSpPr>
        <p:spPr>
          <a:xfrm>
            <a:off x="2810388" y="258424"/>
            <a:ext cx="5720822" cy="338554"/>
          </a:xfrm>
          <a:prstGeom prst="rect">
            <a:avLst/>
          </a:prstGeom>
          <a:noFill/>
        </p:spPr>
        <p:txBody>
          <a:bodyPr wrap="square" lIns="0" rIns="0" rtlCol="0">
            <a:spAutoFit/>
          </a:bodyPr>
          <a:lstStyle/>
          <a:p>
            <a:pPr algn="ctr"/>
            <a:r>
              <a:rPr lang="en-GB" sz="1600" i="1" dirty="0">
                <a:solidFill>
                  <a:schemeClr val="bg1"/>
                </a:solidFill>
                <a:latin typeface="Adobe Garamond Pro"/>
                <a:cs typeface="Adobe Garamond Pro"/>
              </a:rPr>
              <a:t>“ I want to help my team deliver great client experiences</a:t>
            </a:r>
            <a:r>
              <a:rPr lang="en-US" sz="1600" i="1" dirty="0">
                <a:solidFill>
                  <a:schemeClr val="bg1"/>
                </a:solidFill>
                <a:latin typeface="Adobe Garamond Pro"/>
                <a:cs typeface="Adobe Garamond Pro"/>
              </a:rPr>
              <a:t>”</a:t>
            </a:r>
            <a:endParaRPr lang="en-US" sz="1600" i="1" dirty="0">
              <a:latin typeface="Adobe Garamond Pro"/>
              <a:cs typeface="Adobe Garamond Pro"/>
            </a:endParaRPr>
          </a:p>
        </p:txBody>
      </p:sp>
      <p:sp>
        <p:nvSpPr>
          <p:cNvPr id="31" name="TextBox 30"/>
          <p:cNvSpPr txBox="1"/>
          <p:nvPr/>
        </p:nvSpPr>
        <p:spPr>
          <a:xfrm rot="10800000">
            <a:off x="7751052" y="205907"/>
            <a:ext cx="1374608" cy="869469"/>
          </a:xfrm>
          <a:prstGeom prst="rect">
            <a:avLst/>
          </a:prstGeom>
          <a:noFill/>
        </p:spPr>
        <p:txBody>
          <a:bodyPr wrap="square" rtlCol="0">
            <a:spAutoFit/>
          </a:bodyPr>
          <a:lstStyle/>
          <a:p>
            <a:pPr>
              <a:lnSpc>
                <a:spcPct val="50000"/>
              </a:lnSpc>
            </a:pPr>
            <a:endParaRPr lang="en-US" sz="8000" dirty="0">
              <a:solidFill>
                <a:schemeClr val="bg1">
                  <a:alpha val="26000"/>
                </a:schemeClr>
              </a:solidFill>
              <a:latin typeface="Georgia"/>
              <a:cs typeface="Georgia"/>
            </a:endParaRPr>
          </a:p>
          <a:p>
            <a:pPr>
              <a:lnSpc>
                <a:spcPct val="50000"/>
              </a:lnSpc>
            </a:pPr>
            <a:endParaRPr lang="en-US" dirty="0"/>
          </a:p>
        </p:txBody>
      </p:sp>
      <p:cxnSp>
        <p:nvCxnSpPr>
          <p:cNvPr id="39" name="Straight Connector 38"/>
          <p:cNvCxnSpPr/>
          <p:nvPr/>
        </p:nvCxnSpPr>
        <p:spPr>
          <a:xfrm rot="10800000" flipV="1">
            <a:off x="2327274" y="4026584"/>
            <a:ext cx="6825605" cy="15021"/>
          </a:xfrm>
          <a:prstGeom prst="line">
            <a:avLst/>
          </a:prstGeom>
          <a:ln w="28575" cmpd="sng">
            <a:solidFill>
              <a:srgbClr val="008000">
                <a:alpha val="10000"/>
              </a:srgb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5400000">
            <a:off x="2652017" y="4386523"/>
            <a:ext cx="3259909" cy="1588"/>
          </a:xfrm>
          <a:prstGeom prst="line">
            <a:avLst/>
          </a:prstGeom>
          <a:ln w="28575" cap="rnd" cmpd="sng">
            <a:solidFill>
              <a:srgbClr val="008000">
                <a:alpha val="10000"/>
              </a:srgbClr>
            </a:solidFill>
            <a:prstDash val="sysDot"/>
            <a:round/>
          </a:ln>
          <a:effectLst/>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4462918" y="2846284"/>
            <a:ext cx="1585720" cy="261610"/>
          </a:xfrm>
          <a:prstGeom prst="rect">
            <a:avLst/>
          </a:prstGeom>
          <a:noFill/>
        </p:spPr>
        <p:txBody>
          <a:bodyPr wrap="square" lIns="0" rtlCol="0">
            <a:spAutoFit/>
          </a:bodyPr>
          <a:lstStyle/>
          <a:p>
            <a:r>
              <a:rPr lang="en-US" sz="1100" b="1" dirty="0">
                <a:solidFill>
                  <a:srgbClr val="008000"/>
                </a:solidFill>
              </a:rPr>
              <a:t>ROLE &amp; RESPONSIBILITIES</a:t>
            </a:r>
          </a:p>
        </p:txBody>
      </p:sp>
      <p:sp>
        <p:nvSpPr>
          <p:cNvPr id="43" name="TextBox 42"/>
          <p:cNvSpPr txBox="1"/>
          <p:nvPr/>
        </p:nvSpPr>
        <p:spPr>
          <a:xfrm>
            <a:off x="7221909" y="4187992"/>
            <a:ext cx="1451916" cy="1588469"/>
          </a:xfrm>
          <a:prstGeom prst="rect">
            <a:avLst/>
          </a:prstGeom>
          <a:noFill/>
        </p:spPr>
        <p:txBody>
          <a:bodyPr wrap="square" lIns="0" rtlCol="0">
            <a:spAutoFit/>
          </a:bodyPr>
          <a:lstStyle/>
          <a:p>
            <a:pPr lvl="0">
              <a:lnSpc>
                <a:spcPts val="1100"/>
              </a:lnSpc>
              <a:buClr>
                <a:srgbClr val="008000"/>
              </a:buClr>
            </a:pPr>
            <a:r>
              <a:rPr lang="en-US" sz="1100" b="1" dirty="0">
                <a:solidFill>
                  <a:srgbClr val="008000"/>
                </a:solidFill>
              </a:rPr>
              <a:t>INFLUENCES</a:t>
            </a:r>
          </a:p>
          <a:p>
            <a:pPr lvl="0">
              <a:lnSpc>
                <a:spcPts val="1100"/>
              </a:lnSpc>
              <a:buClr>
                <a:srgbClr val="008000"/>
              </a:buClr>
              <a:buFont typeface="Arial"/>
              <a:buChar char="•"/>
            </a:pPr>
            <a:endParaRPr lang="en-AU" sz="900" dirty="0">
              <a:solidFill>
                <a:srgbClr val="008000"/>
              </a:solidFill>
            </a:endParaRPr>
          </a:p>
          <a:p>
            <a:pPr lvl="0">
              <a:lnSpc>
                <a:spcPts val="1300"/>
              </a:lnSpc>
              <a:buClr>
                <a:srgbClr val="008000"/>
              </a:buClr>
            </a:pPr>
            <a:r>
              <a:rPr lang="en-AU" sz="900" dirty="0">
                <a:solidFill>
                  <a:schemeClr val="bg1">
                    <a:lumMod val="50000"/>
                  </a:schemeClr>
                </a:solidFill>
              </a:rPr>
              <a:t>COMPETITORS</a:t>
            </a:r>
          </a:p>
          <a:p>
            <a:pPr lvl="0">
              <a:lnSpc>
                <a:spcPts val="1300"/>
              </a:lnSpc>
              <a:buClr>
                <a:srgbClr val="008000"/>
              </a:buClr>
            </a:pPr>
            <a:r>
              <a:rPr lang="es-ES_tradnl" sz="900" dirty="0">
                <a:solidFill>
                  <a:schemeClr val="bg1">
                    <a:lumMod val="50000"/>
                  </a:schemeClr>
                </a:solidFill>
              </a:rPr>
              <a:t>COLLEAGUES</a:t>
            </a:r>
          </a:p>
          <a:p>
            <a:pPr lvl="0">
              <a:lnSpc>
                <a:spcPts val="1300"/>
              </a:lnSpc>
              <a:buClr>
                <a:srgbClr val="008000"/>
              </a:buClr>
            </a:pPr>
            <a:r>
              <a:rPr lang="en-GB" sz="900" dirty="0">
                <a:solidFill>
                  <a:schemeClr val="bg1">
                    <a:lumMod val="50000"/>
                  </a:schemeClr>
                </a:solidFill>
              </a:rPr>
              <a:t>INDUSTRY BLOGS</a:t>
            </a:r>
            <a:endParaRPr lang="en-US" sz="900" dirty="0">
              <a:solidFill>
                <a:schemeClr val="bg1">
                  <a:lumMod val="50000"/>
                </a:schemeClr>
              </a:solidFill>
            </a:endParaRPr>
          </a:p>
          <a:p>
            <a:pPr lvl="0">
              <a:lnSpc>
                <a:spcPts val="1300"/>
              </a:lnSpc>
              <a:buClr>
                <a:srgbClr val="008000"/>
              </a:buClr>
            </a:pPr>
            <a:r>
              <a:rPr lang="es-ES_tradnl" sz="900" dirty="0">
                <a:solidFill>
                  <a:schemeClr val="bg1">
                    <a:lumMod val="50000"/>
                  </a:schemeClr>
                </a:solidFill>
              </a:rPr>
              <a:t>MOTIVATORS LIKE…</a:t>
            </a:r>
          </a:p>
          <a:p>
            <a:pPr lvl="0">
              <a:lnSpc>
                <a:spcPts val="1300"/>
              </a:lnSpc>
              <a:buClr>
                <a:srgbClr val="008000"/>
              </a:buClr>
            </a:pPr>
            <a:r>
              <a:rPr lang="es-ES_tradnl" sz="900" dirty="0" err="1">
                <a:solidFill>
                  <a:schemeClr val="bg1">
                    <a:lumMod val="50000"/>
                  </a:schemeClr>
                </a:solidFill>
              </a:rPr>
              <a:t>–</a:t>
            </a:r>
            <a:r>
              <a:rPr lang="es-ES_tradnl" sz="900" dirty="0">
                <a:solidFill>
                  <a:schemeClr val="bg1">
                    <a:lumMod val="50000"/>
                  </a:schemeClr>
                </a:solidFill>
              </a:rPr>
              <a:t> GARY VAYNERCHUCK</a:t>
            </a:r>
          </a:p>
          <a:p>
            <a:pPr lvl="0">
              <a:lnSpc>
                <a:spcPts val="1300"/>
              </a:lnSpc>
              <a:buClr>
                <a:srgbClr val="008000"/>
              </a:buClr>
            </a:pPr>
            <a:r>
              <a:rPr lang="es-ES_tradnl" sz="900" dirty="0" err="1">
                <a:solidFill>
                  <a:schemeClr val="bg1">
                    <a:lumMod val="50000"/>
                  </a:schemeClr>
                </a:solidFill>
              </a:rPr>
              <a:t>–</a:t>
            </a:r>
            <a:r>
              <a:rPr lang="es-ES_tradnl" sz="900" dirty="0">
                <a:solidFill>
                  <a:schemeClr val="bg1">
                    <a:lumMod val="50000"/>
                  </a:schemeClr>
                </a:solidFill>
              </a:rPr>
              <a:t> SETH GODIN</a:t>
            </a:r>
            <a:endParaRPr lang="en-US" sz="900" dirty="0">
              <a:solidFill>
                <a:schemeClr val="bg1">
                  <a:lumMod val="50000"/>
                </a:schemeClr>
              </a:solidFill>
            </a:endParaRPr>
          </a:p>
          <a:p>
            <a:endParaRPr lang="en-US" sz="1100" b="1" dirty="0">
              <a:solidFill>
                <a:srgbClr val="008000"/>
              </a:solidFill>
            </a:endParaRPr>
          </a:p>
        </p:txBody>
      </p:sp>
      <p:sp>
        <p:nvSpPr>
          <p:cNvPr id="44" name="TextBox 43"/>
          <p:cNvSpPr txBox="1"/>
          <p:nvPr/>
        </p:nvSpPr>
        <p:spPr>
          <a:xfrm>
            <a:off x="4330381" y="3206222"/>
            <a:ext cx="1005465" cy="677108"/>
          </a:xfrm>
          <a:prstGeom prst="rect">
            <a:avLst/>
          </a:prstGeom>
          <a:noFill/>
        </p:spPr>
        <p:txBody>
          <a:bodyPr wrap="square" rtlCol="0">
            <a:spAutoFit/>
          </a:bodyPr>
          <a:lstStyle/>
          <a:p>
            <a:pPr lvl="0" algn="ctr"/>
            <a:r>
              <a:rPr lang="en-US" sz="2000" b="1" dirty="0">
                <a:solidFill>
                  <a:srgbClr val="008000"/>
                </a:solidFill>
              </a:rPr>
              <a:t>25%</a:t>
            </a:r>
          </a:p>
          <a:p>
            <a:pPr lvl="0" algn="ctr"/>
            <a:r>
              <a:rPr lang="en-US" sz="900" dirty="0">
                <a:solidFill>
                  <a:srgbClr val="7F7F7F"/>
                </a:solidFill>
              </a:rPr>
              <a:t>Overseeing</a:t>
            </a:r>
            <a:br>
              <a:rPr lang="en-US" sz="900" dirty="0">
                <a:solidFill>
                  <a:srgbClr val="7F7F7F"/>
                </a:solidFill>
              </a:rPr>
            </a:br>
            <a:r>
              <a:rPr lang="en-US" sz="900" dirty="0">
                <a:solidFill>
                  <a:srgbClr val="7F7F7F"/>
                </a:solidFill>
              </a:rPr>
              <a:t>implementations</a:t>
            </a:r>
          </a:p>
        </p:txBody>
      </p:sp>
      <p:sp>
        <p:nvSpPr>
          <p:cNvPr id="93" name="TextBox 92"/>
          <p:cNvSpPr txBox="1"/>
          <p:nvPr/>
        </p:nvSpPr>
        <p:spPr>
          <a:xfrm>
            <a:off x="7094545" y="677358"/>
            <a:ext cx="1850668" cy="2541721"/>
          </a:xfrm>
          <a:prstGeom prst="rect">
            <a:avLst/>
          </a:prstGeom>
          <a:noFill/>
        </p:spPr>
        <p:txBody>
          <a:bodyPr wrap="square" rtlCol="0">
            <a:spAutoFit/>
          </a:bodyPr>
          <a:lstStyle/>
          <a:p>
            <a:pPr>
              <a:lnSpc>
                <a:spcPct val="150000"/>
              </a:lnSpc>
            </a:pPr>
            <a:r>
              <a:rPr lang="en-US" sz="1100" b="1" cap="all" dirty="0">
                <a:solidFill>
                  <a:srgbClr val="008000"/>
                </a:solidFill>
              </a:rPr>
              <a:t>Motivations</a:t>
            </a:r>
          </a:p>
          <a:p>
            <a:pPr>
              <a:lnSpc>
                <a:spcPct val="200000"/>
              </a:lnSpc>
            </a:pPr>
            <a:r>
              <a:rPr lang="en-US" sz="1000" dirty="0">
                <a:solidFill>
                  <a:srgbClr val="008000"/>
                </a:solidFill>
              </a:rPr>
              <a:t>Profit		</a:t>
            </a:r>
            <a:br>
              <a:rPr lang="en-US" sz="1000" dirty="0">
                <a:solidFill>
                  <a:srgbClr val="008000"/>
                </a:solidFill>
              </a:rPr>
            </a:br>
            <a:r>
              <a:rPr lang="en-US" sz="1000" dirty="0">
                <a:solidFill>
                  <a:srgbClr val="008000"/>
                </a:solidFill>
              </a:rPr>
              <a:t>Teamwork</a:t>
            </a:r>
            <a:br>
              <a:rPr lang="en-US" sz="1000" dirty="0">
                <a:solidFill>
                  <a:srgbClr val="008000"/>
                </a:solidFill>
              </a:rPr>
            </a:br>
            <a:r>
              <a:rPr lang="en-US" sz="1000" dirty="0">
                <a:solidFill>
                  <a:srgbClr val="008000"/>
                </a:solidFill>
              </a:rPr>
              <a:t>Ideology</a:t>
            </a:r>
            <a:br>
              <a:rPr lang="en-US" sz="1000" dirty="0">
                <a:solidFill>
                  <a:srgbClr val="008000"/>
                </a:solidFill>
              </a:rPr>
            </a:br>
            <a:r>
              <a:rPr lang="en-US" sz="1000" dirty="0">
                <a:solidFill>
                  <a:srgbClr val="008000"/>
                </a:solidFill>
              </a:rPr>
              <a:t>Promotion</a:t>
            </a:r>
            <a:br>
              <a:rPr lang="en-US" sz="1000" dirty="0">
                <a:solidFill>
                  <a:srgbClr val="008000"/>
                </a:solidFill>
              </a:rPr>
            </a:br>
            <a:r>
              <a:rPr lang="en-US" sz="1000" dirty="0">
                <a:solidFill>
                  <a:srgbClr val="008000"/>
                </a:solidFill>
              </a:rPr>
              <a:t>Quality</a:t>
            </a:r>
          </a:p>
          <a:p>
            <a:pPr lvl="0">
              <a:lnSpc>
                <a:spcPct val="150000"/>
              </a:lnSpc>
            </a:pPr>
            <a:endParaRPr lang="en-US" sz="1000" dirty="0">
              <a:solidFill>
                <a:srgbClr val="008000"/>
              </a:solidFill>
            </a:endParaRPr>
          </a:p>
          <a:p>
            <a:pPr>
              <a:lnSpc>
                <a:spcPct val="150000"/>
              </a:lnSpc>
            </a:pPr>
            <a:endParaRPr lang="en-US" sz="1000" dirty="0">
              <a:solidFill>
                <a:srgbClr val="008000"/>
              </a:solidFill>
            </a:endParaRPr>
          </a:p>
          <a:p>
            <a:pPr lvl="0">
              <a:lnSpc>
                <a:spcPct val="150000"/>
              </a:lnSpc>
            </a:pPr>
            <a:endParaRPr lang="en-US" sz="1000" dirty="0">
              <a:solidFill>
                <a:srgbClr val="008000"/>
              </a:solidFill>
            </a:endParaRPr>
          </a:p>
        </p:txBody>
      </p:sp>
      <p:sp>
        <p:nvSpPr>
          <p:cNvPr id="64" name="TextBox 63"/>
          <p:cNvSpPr txBox="1"/>
          <p:nvPr/>
        </p:nvSpPr>
        <p:spPr>
          <a:xfrm>
            <a:off x="2516450" y="6219218"/>
            <a:ext cx="1600051" cy="261610"/>
          </a:xfrm>
          <a:prstGeom prst="rect">
            <a:avLst/>
          </a:prstGeom>
          <a:noFill/>
        </p:spPr>
        <p:txBody>
          <a:bodyPr wrap="square" lIns="0" rtlCol="0">
            <a:spAutoFit/>
          </a:bodyPr>
          <a:lstStyle/>
          <a:p>
            <a:r>
              <a:rPr lang="en-US" sz="1100" b="1" dirty="0">
                <a:solidFill>
                  <a:srgbClr val="008000"/>
                </a:solidFill>
              </a:rPr>
              <a:t>FREQUENTLY USED APPS</a:t>
            </a:r>
          </a:p>
        </p:txBody>
      </p:sp>
      <p:sp>
        <p:nvSpPr>
          <p:cNvPr id="4" name="Oval 3">
            <a:extLst>
              <a:ext uri="{FF2B5EF4-FFF2-40B4-BE49-F238E27FC236}">
                <a16:creationId xmlns:a16="http://schemas.microsoft.com/office/drawing/2014/main" id="{FF8F166C-8F5C-4950-AB34-FA8151401375}"/>
              </a:ext>
            </a:extLst>
          </p:cNvPr>
          <p:cNvSpPr/>
          <p:nvPr/>
        </p:nvSpPr>
        <p:spPr>
          <a:xfrm>
            <a:off x="1915035" y="55344"/>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AU" b="1" dirty="0">
              <a:effectLst>
                <a:outerShdw blurRad="38100" dist="38100" dir="2700000" algn="tl">
                  <a:srgbClr val="000000">
                    <a:alpha val="43137"/>
                  </a:srgbClr>
                </a:outerShdw>
              </a:effectLst>
            </a:endParaRPr>
          </a:p>
        </p:txBody>
      </p:sp>
      <p:sp>
        <p:nvSpPr>
          <p:cNvPr id="96" name="Oval 95">
            <a:extLst>
              <a:ext uri="{FF2B5EF4-FFF2-40B4-BE49-F238E27FC236}">
                <a16:creationId xmlns:a16="http://schemas.microsoft.com/office/drawing/2014/main" id="{EAA3F770-9EC0-4A1C-8890-1B5F93BB6D4B}"/>
              </a:ext>
            </a:extLst>
          </p:cNvPr>
          <p:cNvSpPr/>
          <p:nvPr/>
        </p:nvSpPr>
        <p:spPr>
          <a:xfrm>
            <a:off x="3577864" y="2874390"/>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AU" b="1" dirty="0">
              <a:effectLst>
                <a:outerShdw blurRad="38100" dist="38100" dir="2700000" algn="tl">
                  <a:srgbClr val="000000">
                    <a:alpha val="43137"/>
                  </a:srgbClr>
                </a:outerShdw>
              </a:effectLst>
            </a:endParaRPr>
          </a:p>
        </p:txBody>
      </p:sp>
      <p:sp>
        <p:nvSpPr>
          <p:cNvPr id="100" name="Oval 99">
            <a:extLst>
              <a:ext uri="{FF2B5EF4-FFF2-40B4-BE49-F238E27FC236}">
                <a16:creationId xmlns:a16="http://schemas.microsoft.com/office/drawing/2014/main" id="{033AA41B-EBB1-4917-B432-CA46F946831E}"/>
              </a:ext>
            </a:extLst>
          </p:cNvPr>
          <p:cNvSpPr/>
          <p:nvPr/>
        </p:nvSpPr>
        <p:spPr>
          <a:xfrm>
            <a:off x="6380853" y="764574"/>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02" name="Oval 101">
            <a:extLst>
              <a:ext uri="{FF2B5EF4-FFF2-40B4-BE49-F238E27FC236}">
                <a16:creationId xmlns:a16="http://schemas.microsoft.com/office/drawing/2014/main" id="{3A742841-DDC9-420C-A436-BCC49F6BD7A7}"/>
              </a:ext>
            </a:extLst>
          </p:cNvPr>
          <p:cNvSpPr/>
          <p:nvPr/>
        </p:nvSpPr>
        <p:spPr>
          <a:xfrm>
            <a:off x="8709229" y="55344"/>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03" name="Oval 102">
            <a:extLst>
              <a:ext uri="{FF2B5EF4-FFF2-40B4-BE49-F238E27FC236}">
                <a16:creationId xmlns:a16="http://schemas.microsoft.com/office/drawing/2014/main" id="{E62BA87F-9BBC-4606-9277-BF31E9F04A07}"/>
              </a:ext>
            </a:extLst>
          </p:cNvPr>
          <p:cNvSpPr/>
          <p:nvPr/>
        </p:nvSpPr>
        <p:spPr>
          <a:xfrm>
            <a:off x="8700327" y="767256"/>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04" name="Oval 103">
            <a:extLst>
              <a:ext uri="{FF2B5EF4-FFF2-40B4-BE49-F238E27FC236}">
                <a16:creationId xmlns:a16="http://schemas.microsoft.com/office/drawing/2014/main" id="{1C43193C-5066-43B4-9BE1-7A6CEE40B6B9}"/>
              </a:ext>
            </a:extLst>
          </p:cNvPr>
          <p:cNvSpPr/>
          <p:nvPr/>
        </p:nvSpPr>
        <p:spPr>
          <a:xfrm>
            <a:off x="3608344" y="4151296"/>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08" name="Oval 107">
            <a:extLst>
              <a:ext uri="{FF2B5EF4-FFF2-40B4-BE49-F238E27FC236}">
                <a16:creationId xmlns:a16="http://schemas.microsoft.com/office/drawing/2014/main" id="{D67BC380-834E-4BC6-A570-4E08A8ECF677}"/>
              </a:ext>
            </a:extLst>
          </p:cNvPr>
          <p:cNvSpPr/>
          <p:nvPr/>
        </p:nvSpPr>
        <p:spPr>
          <a:xfrm>
            <a:off x="6380853" y="4151296"/>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09" name="Oval 108">
            <a:extLst>
              <a:ext uri="{FF2B5EF4-FFF2-40B4-BE49-F238E27FC236}">
                <a16:creationId xmlns:a16="http://schemas.microsoft.com/office/drawing/2014/main" id="{2CA74AB3-55AA-47DA-BADD-6B3D7445FA9F}"/>
              </a:ext>
            </a:extLst>
          </p:cNvPr>
          <p:cNvSpPr/>
          <p:nvPr/>
        </p:nvSpPr>
        <p:spPr>
          <a:xfrm>
            <a:off x="8700327" y="4150468"/>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grpSp>
        <p:nvGrpSpPr>
          <p:cNvPr id="2" name="Group 7">
            <a:extLst>
              <a:ext uri="{FF2B5EF4-FFF2-40B4-BE49-F238E27FC236}">
                <a16:creationId xmlns:a16="http://schemas.microsoft.com/office/drawing/2014/main" id="{87BA9773-DA38-46A2-B8CD-314E2F9FAACE}"/>
              </a:ext>
            </a:extLst>
          </p:cNvPr>
          <p:cNvGrpSpPr/>
          <p:nvPr/>
        </p:nvGrpSpPr>
        <p:grpSpPr>
          <a:xfrm>
            <a:off x="8657863" y="6171839"/>
            <a:ext cx="418704" cy="384986"/>
            <a:chOff x="8613344" y="6215384"/>
            <a:chExt cx="418704" cy="384986"/>
          </a:xfrm>
        </p:grpSpPr>
        <p:sp>
          <p:nvSpPr>
            <p:cNvPr id="111" name="Oval 110">
              <a:extLst>
                <a:ext uri="{FF2B5EF4-FFF2-40B4-BE49-F238E27FC236}">
                  <a16:creationId xmlns:a16="http://schemas.microsoft.com/office/drawing/2014/main" id="{4A1205AF-A2FC-43A2-B152-FDBDFD223A57}"/>
                </a:ext>
              </a:extLst>
            </p:cNvPr>
            <p:cNvSpPr/>
            <p:nvPr/>
          </p:nvSpPr>
          <p:spPr>
            <a:xfrm>
              <a:off x="8642696" y="6240370"/>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AU" b="1" dirty="0">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6949BF8D-A7A0-48A1-BA01-40D31CDAEFAA}"/>
                </a:ext>
              </a:extLst>
            </p:cNvPr>
            <p:cNvSpPr txBox="1"/>
            <p:nvPr/>
          </p:nvSpPr>
          <p:spPr>
            <a:xfrm>
              <a:off x="8613344" y="6215384"/>
              <a:ext cx="418704" cy="369332"/>
            </a:xfrm>
            <a:prstGeom prst="rect">
              <a:avLst/>
            </a:prstGeom>
            <a:noFill/>
          </p:spPr>
          <p:txBody>
            <a:bodyPr wrap="none" rtlCol="0">
              <a:spAutoFit/>
            </a:bodyPr>
            <a:lstStyle/>
            <a:p>
              <a:r>
                <a:rPr lang="en-AU" b="1" dirty="0">
                  <a:solidFill>
                    <a:schemeClr val="bg1"/>
                  </a:solidFill>
                  <a:effectLst>
                    <a:outerShdw blurRad="38100" dist="38100" dir="2700000" algn="tl">
                      <a:srgbClr val="000000">
                        <a:alpha val="43137"/>
                      </a:srgbClr>
                    </a:outerShdw>
                  </a:effectLst>
                </a:rPr>
                <a:t>10</a:t>
              </a:r>
            </a:p>
          </p:txBody>
        </p:sp>
      </p:grpSp>
      <p:sp>
        <p:nvSpPr>
          <p:cNvPr id="112" name="Oval 111">
            <a:extLst>
              <a:ext uri="{FF2B5EF4-FFF2-40B4-BE49-F238E27FC236}">
                <a16:creationId xmlns:a16="http://schemas.microsoft.com/office/drawing/2014/main" id="{9722893D-B4D0-46D8-8442-DAC6BE7C337E}"/>
              </a:ext>
            </a:extLst>
          </p:cNvPr>
          <p:cNvSpPr/>
          <p:nvPr/>
        </p:nvSpPr>
        <p:spPr>
          <a:xfrm>
            <a:off x="6380853" y="2870835"/>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14" name="TextBox 113">
            <a:extLst>
              <a:ext uri="{FF2B5EF4-FFF2-40B4-BE49-F238E27FC236}">
                <a16:creationId xmlns:a16="http://schemas.microsoft.com/office/drawing/2014/main" id="{6949BF8D-A7A0-48A1-BA01-40D31CDAEFAA}"/>
              </a:ext>
            </a:extLst>
          </p:cNvPr>
          <p:cNvSpPr txBox="1"/>
          <p:nvPr/>
        </p:nvSpPr>
        <p:spPr>
          <a:xfrm>
            <a:off x="8733555" y="4131997"/>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9</a:t>
            </a:r>
          </a:p>
        </p:txBody>
      </p:sp>
      <p:sp>
        <p:nvSpPr>
          <p:cNvPr id="115" name="TextBox 114">
            <a:extLst>
              <a:ext uri="{FF2B5EF4-FFF2-40B4-BE49-F238E27FC236}">
                <a16:creationId xmlns:a16="http://schemas.microsoft.com/office/drawing/2014/main" id="{6949BF8D-A7A0-48A1-BA01-40D31CDAEFAA}"/>
              </a:ext>
            </a:extLst>
          </p:cNvPr>
          <p:cNvSpPr txBox="1"/>
          <p:nvPr/>
        </p:nvSpPr>
        <p:spPr>
          <a:xfrm>
            <a:off x="6409435" y="2854447"/>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6</a:t>
            </a:r>
          </a:p>
        </p:txBody>
      </p:sp>
      <p:sp>
        <p:nvSpPr>
          <p:cNvPr id="116" name="TextBox 115">
            <a:extLst>
              <a:ext uri="{FF2B5EF4-FFF2-40B4-BE49-F238E27FC236}">
                <a16:creationId xmlns:a16="http://schemas.microsoft.com/office/drawing/2014/main" id="{6949BF8D-A7A0-48A1-BA01-40D31CDAEFAA}"/>
              </a:ext>
            </a:extLst>
          </p:cNvPr>
          <p:cNvSpPr txBox="1"/>
          <p:nvPr/>
        </p:nvSpPr>
        <p:spPr>
          <a:xfrm>
            <a:off x="8728187" y="44707"/>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4</a:t>
            </a:r>
          </a:p>
        </p:txBody>
      </p:sp>
      <p:sp>
        <p:nvSpPr>
          <p:cNvPr id="117" name="TextBox 116">
            <a:extLst>
              <a:ext uri="{FF2B5EF4-FFF2-40B4-BE49-F238E27FC236}">
                <a16:creationId xmlns:a16="http://schemas.microsoft.com/office/drawing/2014/main" id="{6949BF8D-A7A0-48A1-BA01-40D31CDAEFAA}"/>
              </a:ext>
            </a:extLst>
          </p:cNvPr>
          <p:cNvSpPr txBox="1"/>
          <p:nvPr/>
        </p:nvSpPr>
        <p:spPr>
          <a:xfrm>
            <a:off x="6411624" y="749870"/>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3</a:t>
            </a:r>
          </a:p>
        </p:txBody>
      </p:sp>
      <p:sp>
        <p:nvSpPr>
          <p:cNvPr id="118" name="TextBox 117">
            <a:extLst>
              <a:ext uri="{FF2B5EF4-FFF2-40B4-BE49-F238E27FC236}">
                <a16:creationId xmlns:a16="http://schemas.microsoft.com/office/drawing/2014/main" id="{6949BF8D-A7A0-48A1-BA01-40D31CDAEFAA}"/>
              </a:ext>
            </a:extLst>
          </p:cNvPr>
          <p:cNvSpPr txBox="1"/>
          <p:nvPr/>
        </p:nvSpPr>
        <p:spPr>
          <a:xfrm>
            <a:off x="6415704" y="4141136"/>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8</a:t>
            </a:r>
          </a:p>
        </p:txBody>
      </p:sp>
      <p:sp>
        <p:nvSpPr>
          <p:cNvPr id="119" name="TextBox 118">
            <a:extLst>
              <a:ext uri="{FF2B5EF4-FFF2-40B4-BE49-F238E27FC236}">
                <a16:creationId xmlns:a16="http://schemas.microsoft.com/office/drawing/2014/main" id="{6949BF8D-A7A0-48A1-BA01-40D31CDAEFAA}"/>
              </a:ext>
            </a:extLst>
          </p:cNvPr>
          <p:cNvSpPr txBox="1"/>
          <p:nvPr/>
        </p:nvSpPr>
        <p:spPr>
          <a:xfrm>
            <a:off x="3608344" y="2854447"/>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2</a:t>
            </a:r>
          </a:p>
        </p:txBody>
      </p:sp>
      <p:sp>
        <p:nvSpPr>
          <p:cNvPr id="120" name="TextBox 119">
            <a:extLst>
              <a:ext uri="{FF2B5EF4-FFF2-40B4-BE49-F238E27FC236}">
                <a16:creationId xmlns:a16="http://schemas.microsoft.com/office/drawing/2014/main" id="{6949BF8D-A7A0-48A1-BA01-40D31CDAEFAA}"/>
              </a:ext>
            </a:extLst>
          </p:cNvPr>
          <p:cNvSpPr txBox="1"/>
          <p:nvPr/>
        </p:nvSpPr>
        <p:spPr>
          <a:xfrm>
            <a:off x="1935679" y="35024"/>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1</a:t>
            </a:r>
          </a:p>
        </p:txBody>
      </p:sp>
      <p:sp>
        <p:nvSpPr>
          <p:cNvPr id="121" name="TextBox 120">
            <a:extLst>
              <a:ext uri="{FF2B5EF4-FFF2-40B4-BE49-F238E27FC236}">
                <a16:creationId xmlns:a16="http://schemas.microsoft.com/office/drawing/2014/main" id="{6949BF8D-A7A0-48A1-BA01-40D31CDAEFAA}"/>
              </a:ext>
            </a:extLst>
          </p:cNvPr>
          <p:cNvSpPr txBox="1"/>
          <p:nvPr/>
        </p:nvSpPr>
        <p:spPr>
          <a:xfrm>
            <a:off x="8730807" y="746936"/>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5</a:t>
            </a:r>
          </a:p>
        </p:txBody>
      </p:sp>
      <p:sp>
        <p:nvSpPr>
          <p:cNvPr id="122" name="TextBox 121">
            <a:extLst>
              <a:ext uri="{FF2B5EF4-FFF2-40B4-BE49-F238E27FC236}">
                <a16:creationId xmlns:a16="http://schemas.microsoft.com/office/drawing/2014/main" id="{6949BF8D-A7A0-48A1-BA01-40D31CDAEFAA}"/>
              </a:ext>
            </a:extLst>
          </p:cNvPr>
          <p:cNvSpPr txBox="1"/>
          <p:nvPr/>
        </p:nvSpPr>
        <p:spPr>
          <a:xfrm>
            <a:off x="3638824" y="4141136"/>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7</a:t>
            </a:r>
          </a:p>
        </p:txBody>
      </p:sp>
      <p:sp>
        <p:nvSpPr>
          <p:cNvPr id="113" name="TextBox 112"/>
          <p:cNvSpPr txBox="1"/>
          <p:nvPr/>
        </p:nvSpPr>
        <p:spPr>
          <a:xfrm>
            <a:off x="2561915" y="2846285"/>
            <a:ext cx="1554586" cy="1392689"/>
          </a:xfrm>
          <a:prstGeom prst="rect">
            <a:avLst/>
          </a:prstGeom>
          <a:noFill/>
          <a:ln>
            <a:noFill/>
          </a:ln>
        </p:spPr>
        <p:txBody>
          <a:bodyPr wrap="square" lIns="0" rtlCol="0">
            <a:spAutoFit/>
          </a:bodyPr>
          <a:lstStyle/>
          <a:p>
            <a:r>
              <a:rPr lang="en-US" sz="1100" b="1" cap="all" dirty="0">
                <a:solidFill>
                  <a:srgbClr val="008000"/>
                </a:solidFill>
              </a:rPr>
              <a:t>Performance </a:t>
            </a:r>
          </a:p>
          <a:p>
            <a:pPr>
              <a:spcAft>
                <a:spcPts val="300"/>
              </a:spcAft>
            </a:pPr>
            <a:r>
              <a:rPr lang="en-US" sz="1100" b="1" cap="all" dirty="0">
                <a:solidFill>
                  <a:srgbClr val="008000"/>
                </a:solidFill>
              </a:rPr>
              <a:t>M</a:t>
            </a:r>
            <a:r>
              <a:rPr lang="en-US" sz="1100" b="1" cap="all" dirty="0" err="1">
                <a:solidFill>
                  <a:srgbClr val="008000"/>
                </a:solidFill>
              </a:rPr>
              <a:t>easures</a:t>
            </a:r>
            <a:endParaRPr lang="en-US" sz="1100" b="1" cap="all" dirty="0">
              <a:solidFill>
                <a:srgbClr val="008000"/>
              </a:solidFill>
            </a:endParaRPr>
          </a:p>
          <a:p>
            <a:pPr marL="108000" indent="-108000">
              <a:buClr>
                <a:srgbClr val="008000"/>
              </a:buClr>
              <a:buFont typeface="Wingdings" charset="2"/>
              <a:buChar char=""/>
            </a:pPr>
            <a:r>
              <a:rPr lang="en-GB" sz="1000" cap="all" dirty="0">
                <a:solidFill>
                  <a:schemeClr val="tx1">
                    <a:lumMod val="50000"/>
                    <a:lumOff val="50000"/>
                  </a:schemeClr>
                </a:solidFill>
              </a:rPr>
              <a:t># satisfied clients</a:t>
            </a:r>
          </a:p>
          <a:p>
            <a:pPr marL="108000" indent="-108000">
              <a:buClr>
                <a:srgbClr val="008000"/>
              </a:buClr>
              <a:buFont typeface="Wingdings" charset="2"/>
              <a:buChar char=""/>
            </a:pPr>
            <a:r>
              <a:rPr lang="en-GB" sz="1000" cap="all" dirty="0">
                <a:solidFill>
                  <a:schemeClr val="tx1">
                    <a:lumMod val="50000"/>
                    <a:lumOff val="50000"/>
                  </a:schemeClr>
                </a:solidFill>
              </a:rPr>
              <a:t># improved services</a:t>
            </a:r>
          </a:p>
          <a:p>
            <a:pPr marL="108000" indent="-108000">
              <a:buClr>
                <a:srgbClr val="008000"/>
              </a:buClr>
              <a:buFont typeface="Wingdings" charset="2"/>
              <a:buChar char=""/>
            </a:pPr>
            <a:r>
              <a:rPr lang="en-GB" sz="1000" cap="all" dirty="0">
                <a:solidFill>
                  <a:schemeClr val="tx1">
                    <a:lumMod val="50000"/>
                    <a:lumOff val="50000"/>
                  </a:schemeClr>
                </a:solidFill>
              </a:rPr>
              <a:t># improved processes</a:t>
            </a:r>
          </a:p>
          <a:p>
            <a:pPr marL="108000" indent="-108000">
              <a:buClr>
                <a:srgbClr val="008000"/>
              </a:buClr>
              <a:buFont typeface="Wingdings" charset="2"/>
              <a:buChar char=""/>
            </a:pPr>
            <a:r>
              <a:rPr lang="en-GB" sz="1000" cap="all" dirty="0">
                <a:solidFill>
                  <a:schemeClr val="tx1">
                    <a:lumMod val="50000"/>
                    <a:lumOff val="50000"/>
                  </a:schemeClr>
                </a:solidFill>
              </a:rPr>
              <a:t>Workplace morale</a:t>
            </a:r>
          </a:p>
          <a:p>
            <a:br>
              <a:rPr lang="en-US" sz="1000" b="1" cap="all" dirty="0">
                <a:solidFill>
                  <a:srgbClr val="008000"/>
                </a:solidFill>
              </a:rPr>
            </a:br>
            <a:endParaRPr lang="en-US" sz="1000" b="1" cap="all" dirty="0">
              <a:solidFill>
                <a:srgbClr val="008000"/>
              </a:solidFill>
            </a:endParaRPr>
          </a:p>
        </p:txBody>
      </p:sp>
      <p:sp>
        <p:nvSpPr>
          <p:cNvPr id="125" name="TextBox 124"/>
          <p:cNvSpPr txBox="1"/>
          <p:nvPr/>
        </p:nvSpPr>
        <p:spPr>
          <a:xfrm>
            <a:off x="2566219" y="4168942"/>
            <a:ext cx="1457857" cy="261610"/>
          </a:xfrm>
          <a:prstGeom prst="rect">
            <a:avLst/>
          </a:prstGeom>
          <a:noFill/>
        </p:spPr>
        <p:txBody>
          <a:bodyPr wrap="square" lIns="0" rtlCol="0">
            <a:spAutoFit/>
          </a:bodyPr>
          <a:lstStyle/>
          <a:p>
            <a:r>
              <a:rPr lang="en-US" sz="1100" b="1" cap="all" dirty="0">
                <a:solidFill>
                  <a:srgbClr val="008000"/>
                </a:solidFill>
              </a:rPr>
              <a:t>Goals</a:t>
            </a:r>
          </a:p>
        </p:txBody>
      </p:sp>
      <p:sp>
        <p:nvSpPr>
          <p:cNvPr id="126" name="TextBox 125"/>
          <p:cNvSpPr txBox="1"/>
          <p:nvPr/>
        </p:nvSpPr>
        <p:spPr>
          <a:xfrm>
            <a:off x="4516199" y="4168942"/>
            <a:ext cx="1457857" cy="261610"/>
          </a:xfrm>
          <a:prstGeom prst="rect">
            <a:avLst/>
          </a:prstGeom>
          <a:noFill/>
        </p:spPr>
        <p:txBody>
          <a:bodyPr wrap="square" lIns="0" rtlCol="0">
            <a:spAutoFit/>
          </a:bodyPr>
          <a:lstStyle/>
          <a:p>
            <a:r>
              <a:rPr lang="en-US" sz="1100" b="1" cap="all" dirty="0">
                <a:solidFill>
                  <a:srgbClr val="008000"/>
                </a:solidFill>
              </a:rPr>
              <a:t>Frustrations</a:t>
            </a:r>
          </a:p>
        </p:txBody>
      </p:sp>
      <p:sp>
        <p:nvSpPr>
          <p:cNvPr id="98" name="5-Point Star 97"/>
          <p:cNvSpPr/>
          <p:nvPr/>
        </p:nvSpPr>
        <p:spPr>
          <a:xfrm flipH="1">
            <a:off x="7860798" y="1082748"/>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99" name="5-Point Star 98"/>
          <p:cNvSpPr/>
          <p:nvPr/>
        </p:nvSpPr>
        <p:spPr>
          <a:xfrm flipH="1">
            <a:off x="8040078" y="1082748"/>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01" name="5-Point Star 100"/>
          <p:cNvSpPr/>
          <p:nvPr/>
        </p:nvSpPr>
        <p:spPr>
          <a:xfrm flipH="1">
            <a:off x="8227758" y="1082748"/>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28" name="5-Point Star 127"/>
          <p:cNvSpPr/>
          <p:nvPr/>
        </p:nvSpPr>
        <p:spPr>
          <a:xfrm flipH="1">
            <a:off x="7860798" y="1388725"/>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29" name="5-Point Star 128"/>
          <p:cNvSpPr/>
          <p:nvPr/>
        </p:nvSpPr>
        <p:spPr>
          <a:xfrm flipH="1">
            <a:off x="8040078" y="1388725"/>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0" name="5-Point Star 129"/>
          <p:cNvSpPr/>
          <p:nvPr/>
        </p:nvSpPr>
        <p:spPr>
          <a:xfrm flipH="1">
            <a:off x="8227758" y="1388725"/>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1" name="5-Point Star 130"/>
          <p:cNvSpPr/>
          <p:nvPr/>
        </p:nvSpPr>
        <p:spPr>
          <a:xfrm flipH="1">
            <a:off x="8407038" y="1388725"/>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3" name="5-Point Star 132"/>
          <p:cNvSpPr/>
          <p:nvPr/>
        </p:nvSpPr>
        <p:spPr>
          <a:xfrm flipH="1">
            <a:off x="7860798" y="1702056"/>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4" name="5-Point Star 133"/>
          <p:cNvSpPr/>
          <p:nvPr/>
        </p:nvSpPr>
        <p:spPr>
          <a:xfrm flipH="1">
            <a:off x="8040078" y="1702056"/>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5" name="5-Point Star 134"/>
          <p:cNvSpPr/>
          <p:nvPr/>
        </p:nvSpPr>
        <p:spPr>
          <a:xfrm flipH="1">
            <a:off x="8227758" y="1702056"/>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6" name="5-Point Star 135"/>
          <p:cNvSpPr/>
          <p:nvPr/>
        </p:nvSpPr>
        <p:spPr>
          <a:xfrm flipH="1">
            <a:off x="8407038" y="1702056"/>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8" name="5-Point Star 137"/>
          <p:cNvSpPr/>
          <p:nvPr/>
        </p:nvSpPr>
        <p:spPr>
          <a:xfrm flipH="1">
            <a:off x="7860798" y="1997996"/>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9" name="5-Point Star 138"/>
          <p:cNvSpPr/>
          <p:nvPr/>
        </p:nvSpPr>
        <p:spPr>
          <a:xfrm flipH="1">
            <a:off x="8040078" y="1997996"/>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43" name="5-Point Star 142"/>
          <p:cNvSpPr/>
          <p:nvPr/>
        </p:nvSpPr>
        <p:spPr>
          <a:xfrm flipH="1">
            <a:off x="7860798" y="2303971"/>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44" name="5-Point Star 143"/>
          <p:cNvSpPr/>
          <p:nvPr/>
        </p:nvSpPr>
        <p:spPr>
          <a:xfrm flipH="1">
            <a:off x="8040078" y="2303971"/>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45" name="5-Point Star 144"/>
          <p:cNvSpPr/>
          <p:nvPr/>
        </p:nvSpPr>
        <p:spPr>
          <a:xfrm flipH="1">
            <a:off x="8227758" y="2303971"/>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46" name="5-Point Star 145"/>
          <p:cNvSpPr/>
          <p:nvPr/>
        </p:nvSpPr>
        <p:spPr>
          <a:xfrm flipH="1">
            <a:off x="8407038" y="2303971"/>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49" name="TextBox 148"/>
          <p:cNvSpPr txBox="1"/>
          <p:nvPr/>
        </p:nvSpPr>
        <p:spPr>
          <a:xfrm>
            <a:off x="5292919" y="3206222"/>
            <a:ext cx="1005465" cy="677108"/>
          </a:xfrm>
          <a:prstGeom prst="rect">
            <a:avLst/>
          </a:prstGeom>
          <a:noFill/>
        </p:spPr>
        <p:txBody>
          <a:bodyPr wrap="square" rtlCol="0">
            <a:spAutoFit/>
          </a:bodyPr>
          <a:lstStyle/>
          <a:p>
            <a:pPr lvl="0" algn="ctr"/>
            <a:r>
              <a:rPr lang="en-US" sz="2000" b="1" dirty="0">
                <a:solidFill>
                  <a:srgbClr val="008000"/>
                </a:solidFill>
              </a:rPr>
              <a:t>30%</a:t>
            </a:r>
          </a:p>
          <a:p>
            <a:pPr lvl="0" algn="ctr"/>
            <a:r>
              <a:rPr lang="en-US" sz="900" dirty="0">
                <a:solidFill>
                  <a:srgbClr val="7F7F7F"/>
                </a:solidFill>
              </a:rPr>
              <a:t>Writing </a:t>
            </a:r>
            <a:br>
              <a:rPr lang="en-US" sz="900" dirty="0">
                <a:solidFill>
                  <a:srgbClr val="7F7F7F"/>
                </a:solidFill>
              </a:rPr>
            </a:br>
            <a:r>
              <a:rPr lang="en-US" sz="900" dirty="0">
                <a:solidFill>
                  <a:srgbClr val="7F7F7F"/>
                </a:solidFill>
              </a:rPr>
              <a:t>Specifications</a:t>
            </a:r>
          </a:p>
        </p:txBody>
      </p:sp>
      <p:sp>
        <p:nvSpPr>
          <p:cNvPr id="150" name="TextBox 149"/>
          <p:cNvSpPr txBox="1"/>
          <p:nvPr/>
        </p:nvSpPr>
        <p:spPr>
          <a:xfrm>
            <a:off x="6257414" y="3206222"/>
            <a:ext cx="1005465" cy="677108"/>
          </a:xfrm>
          <a:prstGeom prst="rect">
            <a:avLst/>
          </a:prstGeom>
          <a:noFill/>
        </p:spPr>
        <p:txBody>
          <a:bodyPr wrap="square" rtlCol="0">
            <a:spAutoFit/>
          </a:bodyPr>
          <a:lstStyle/>
          <a:p>
            <a:pPr lvl="0" algn="ctr"/>
            <a:r>
              <a:rPr lang="en-US" sz="2000" b="1" dirty="0">
                <a:solidFill>
                  <a:srgbClr val="008000"/>
                </a:solidFill>
              </a:rPr>
              <a:t>20%</a:t>
            </a:r>
          </a:p>
          <a:p>
            <a:pPr lvl="0" algn="ctr"/>
            <a:r>
              <a:rPr lang="en-US" sz="900" dirty="0">
                <a:solidFill>
                  <a:srgbClr val="7F7F7F"/>
                </a:solidFill>
              </a:rPr>
              <a:t>Designing Features</a:t>
            </a:r>
          </a:p>
        </p:txBody>
      </p:sp>
      <p:sp>
        <p:nvSpPr>
          <p:cNvPr id="151" name="TextBox 150"/>
          <p:cNvSpPr txBox="1"/>
          <p:nvPr/>
        </p:nvSpPr>
        <p:spPr>
          <a:xfrm>
            <a:off x="7221909" y="3206222"/>
            <a:ext cx="1005465" cy="538609"/>
          </a:xfrm>
          <a:prstGeom prst="rect">
            <a:avLst/>
          </a:prstGeom>
          <a:noFill/>
        </p:spPr>
        <p:txBody>
          <a:bodyPr wrap="square" rtlCol="0">
            <a:spAutoFit/>
          </a:bodyPr>
          <a:lstStyle/>
          <a:p>
            <a:pPr lvl="0" algn="ctr"/>
            <a:r>
              <a:rPr lang="en-US" sz="2000" b="1" dirty="0">
                <a:solidFill>
                  <a:srgbClr val="008000"/>
                </a:solidFill>
              </a:rPr>
              <a:t>15%</a:t>
            </a:r>
          </a:p>
          <a:p>
            <a:pPr lvl="0" algn="ctr"/>
            <a:r>
              <a:rPr lang="en-US" sz="900" dirty="0">
                <a:solidFill>
                  <a:srgbClr val="7F7F7F"/>
                </a:solidFill>
              </a:rPr>
              <a:t>Meetings</a:t>
            </a:r>
          </a:p>
        </p:txBody>
      </p:sp>
      <p:sp>
        <p:nvSpPr>
          <p:cNvPr id="152" name="TextBox 151"/>
          <p:cNvSpPr txBox="1"/>
          <p:nvPr/>
        </p:nvSpPr>
        <p:spPr>
          <a:xfrm>
            <a:off x="8136404" y="3206222"/>
            <a:ext cx="1005465" cy="677108"/>
          </a:xfrm>
          <a:prstGeom prst="rect">
            <a:avLst/>
          </a:prstGeom>
          <a:noFill/>
        </p:spPr>
        <p:txBody>
          <a:bodyPr wrap="square" rtlCol="0">
            <a:spAutoFit/>
          </a:bodyPr>
          <a:lstStyle/>
          <a:p>
            <a:pPr lvl="0" algn="ctr"/>
            <a:r>
              <a:rPr lang="en-US" sz="2000" b="1" dirty="0">
                <a:solidFill>
                  <a:srgbClr val="008000"/>
                </a:solidFill>
              </a:rPr>
              <a:t>10%</a:t>
            </a:r>
          </a:p>
          <a:p>
            <a:pPr lvl="0" algn="ctr"/>
            <a:r>
              <a:rPr lang="en-US" sz="900" dirty="0">
                <a:solidFill>
                  <a:srgbClr val="7F7F7F"/>
                </a:solidFill>
              </a:rPr>
              <a:t>User </a:t>
            </a:r>
            <a:br>
              <a:rPr lang="en-US" sz="900" dirty="0">
                <a:solidFill>
                  <a:srgbClr val="7F7F7F"/>
                </a:solidFill>
              </a:rPr>
            </a:br>
            <a:r>
              <a:rPr lang="en-US" sz="900" dirty="0">
                <a:solidFill>
                  <a:srgbClr val="7F7F7F"/>
                </a:solidFill>
              </a:rPr>
              <a:t>Testing</a:t>
            </a:r>
          </a:p>
        </p:txBody>
      </p:sp>
      <p:cxnSp>
        <p:nvCxnSpPr>
          <p:cNvPr id="157" name="Straight Connector 156"/>
          <p:cNvCxnSpPr/>
          <p:nvPr/>
        </p:nvCxnSpPr>
        <p:spPr>
          <a:xfrm rot="10800000" flipV="1">
            <a:off x="2327274" y="2755774"/>
            <a:ext cx="6825605" cy="15021"/>
          </a:xfrm>
          <a:prstGeom prst="line">
            <a:avLst/>
          </a:prstGeom>
          <a:ln w="28575" cmpd="sng">
            <a:solidFill>
              <a:srgbClr val="008000">
                <a:alpha val="10000"/>
              </a:srgbClr>
            </a:solidFill>
            <a:prstDash val="sysDot"/>
          </a:ln>
          <a:effectLst/>
        </p:spPr>
        <p:style>
          <a:lnRef idx="2">
            <a:schemeClr val="accent1"/>
          </a:lnRef>
          <a:fillRef idx="0">
            <a:schemeClr val="accent1"/>
          </a:fillRef>
          <a:effectRef idx="1">
            <a:schemeClr val="accent1"/>
          </a:effectRef>
          <a:fontRef idx="minor">
            <a:schemeClr val="tx1"/>
          </a:fontRef>
        </p:style>
      </p:cxnSp>
      <p:sp>
        <p:nvSpPr>
          <p:cNvPr id="160" name="5-Point Star 159"/>
          <p:cNvSpPr/>
          <p:nvPr/>
        </p:nvSpPr>
        <p:spPr>
          <a:xfrm flipH="1">
            <a:off x="8227374" y="1997996"/>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61" name="5-Point Star 160"/>
          <p:cNvSpPr/>
          <p:nvPr/>
        </p:nvSpPr>
        <p:spPr>
          <a:xfrm flipH="1">
            <a:off x="8396217" y="1997996"/>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63" name="5-Point Star 162"/>
          <p:cNvSpPr/>
          <p:nvPr/>
        </p:nvSpPr>
        <p:spPr>
          <a:xfrm flipH="1">
            <a:off x="8565334" y="1997996"/>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64" name="5-Point Star 163"/>
          <p:cNvSpPr/>
          <p:nvPr/>
        </p:nvSpPr>
        <p:spPr>
          <a:xfrm flipH="1">
            <a:off x="8565334" y="2303971"/>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65" name="5-Point Star 164"/>
          <p:cNvSpPr/>
          <p:nvPr/>
        </p:nvSpPr>
        <p:spPr>
          <a:xfrm flipH="1">
            <a:off x="8565334" y="1702056"/>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66" name="5-Point Star 165"/>
          <p:cNvSpPr/>
          <p:nvPr/>
        </p:nvSpPr>
        <p:spPr>
          <a:xfrm flipH="1">
            <a:off x="8565334" y="1388725"/>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67" name="5-Point Star 166"/>
          <p:cNvSpPr/>
          <p:nvPr/>
        </p:nvSpPr>
        <p:spPr>
          <a:xfrm flipH="1">
            <a:off x="8565334" y="1082748"/>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68" name="5-Point Star 167"/>
          <p:cNvSpPr/>
          <p:nvPr/>
        </p:nvSpPr>
        <p:spPr>
          <a:xfrm flipH="1">
            <a:off x="8396217" y="1082748"/>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cxnSp>
        <p:nvCxnSpPr>
          <p:cNvPr id="171" name="Straight Connector 170"/>
          <p:cNvCxnSpPr/>
          <p:nvPr/>
        </p:nvCxnSpPr>
        <p:spPr>
          <a:xfrm rot="10800000" flipV="1">
            <a:off x="2327274" y="6001456"/>
            <a:ext cx="6825605" cy="15021"/>
          </a:xfrm>
          <a:prstGeom prst="line">
            <a:avLst/>
          </a:prstGeom>
          <a:ln w="28575" cmpd="sng">
            <a:solidFill>
              <a:srgbClr val="008000">
                <a:alpha val="10000"/>
              </a:srgb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rot="5400000">
            <a:off x="6012321" y="5028644"/>
            <a:ext cx="1975667" cy="1589"/>
          </a:xfrm>
          <a:prstGeom prst="line">
            <a:avLst/>
          </a:prstGeom>
          <a:ln w="28575" cap="rnd" cmpd="sng">
            <a:solidFill>
              <a:srgbClr val="008000">
                <a:alpha val="10000"/>
              </a:srgbClr>
            </a:solidFill>
            <a:prstDash val="sysDot"/>
            <a:round/>
          </a:ln>
          <a:effectLst/>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rot="5400000">
            <a:off x="5965120" y="1701262"/>
            <a:ext cx="2066890" cy="1588"/>
          </a:xfrm>
          <a:prstGeom prst="line">
            <a:avLst/>
          </a:prstGeom>
          <a:ln w="28575" cap="rnd" cmpd="sng">
            <a:solidFill>
              <a:srgbClr val="008000">
                <a:alpha val="10000"/>
              </a:srgbClr>
            </a:solidFill>
            <a:prstDash val="sysDot"/>
            <a:round/>
          </a:ln>
          <a:effectLst/>
        </p:spPr>
        <p:style>
          <a:lnRef idx="2">
            <a:schemeClr val="accent1"/>
          </a:lnRef>
          <a:fillRef idx="0">
            <a:schemeClr val="accent1"/>
          </a:fillRef>
          <a:effectRef idx="1">
            <a:schemeClr val="accent1"/>
          </a:effectRef>
          <a:fontRef idx="minor">
            <a:schemeClr val="tx1"/>
          </a:fontRef>
        </p:style>
      </p:cxnSp>
      <p:sp>
        <p:nvSpPr>
          <p:cNvPr id="88" name="TextBox 87"/>
          <p:cNvSpPr txBox="1"/>
          <p:nvPr/>
        </p:nvSpPr>
        <p:spPr>
          <a:xfrm>
            <a:off x="5638911" y="6480828"/>
            <a:ext cx="381262" cy="215444"/>
          </a:xfrm>
          <a:prstGeom prst="rect">
            <a:avLst/>
          </a:prstGeom>
          <a:noFill/>
        </p:spPr>
        <p:txBody>
          <a:bodyPr wrap="square" lIns="0" tIns="0" rIns="0" bIns="0" rtlCol="0">
            <a:spAutoFit/>
          </a:bodyPr>
          <a:lstStyle/>
          <a:p>
            <a:pPr algn="ctr"/>
            <a:r>
              <a:rPr lang="en-AU" sz="700" dirty="0">
                <a:solidFill>
                  <a:srgbClr val="7F7F7F"/>
                </a:solidFill>
              </a:rPr>
              <a:t>MS Office 365</a:t>
            </a:r>
            <a:endParaRPr lang="en-US" dirty="0"/>
          </a:p>
        </p:txBody>
      </p:sp>
      <p:sp>
        <p:nvSpPr>
          <p:cNvPr id="89" name="TextBox 88"/>
          <p:cNvSpPr txBox="1"/>
          <p:nvPr/>
        </p:nvSpPr>
        <p:spPr>
          <a:xfrm>
            <a:off x="6559911" y="6480828"/>
            <a:ext cx="536892" cy="215444"/>
          </a:xfrm>
          <a:prstGeom prst="rect">
            <a:avLst/>
          </a:prstGeom>
          <a:noFill/>
        </p:spPr>
        <p:txBody>
          <a:bodyPr wrap="square" lIns="0" tIns="0" rIns="0" bIns="0" rtlCol="0">
            <a:spAutoFit/>
          </a:bodyPr>
          <a:lstStyle/>
          <a:p>
            <a:pPr lvl="0" algn="ctr"/>
            <a:r>
              <a:rPr lang="en-GB" sz="700" dirty="0">
                <a:solidFill>
                  <a:srgbClr val="7F7F7F"/>
                </a:solidFill>
              </a:rPr>
              <a:t>Xero Accounting </a:t>
            </a:r>
            <a:endParaRPr lang="en-US" dirty="0"/>
          </a:p>
        </p:txBody>
      </p:sp>
      <p:pic>
        <p:nvPicPr>
          <p:cNvPr id="90" name="Picture 89"/>
          <p:cNvPicPr>
            <a:picLocks noChangeAspect="1"/>
          </p:cNvPicPr>
          <p:nvPr/>
        </p:nvPicPr>
        <p:blipFill>
          <a:blip r:embed="rId4"/>
          <a:srcRect/>
          <a:stretch/>
        </p:blipFill>
        <p:spPr>
          <a:xfrm>
            <a:off x="4521700" y="6103938"/>
            <a:ext cx="494023" cy="370040"/>
          </a:xfrm>
          <a:prstGeom prst="rect">
            <a:avLst/>
          </a:prstGeom>
        </p:spPr>
      </p:pic>
      <p:pic>
        <p:nvPicPr>
          <p:cNvPr id="91" name="Picture 90"/>
          <p:cNvPicPr>
            <a:picLocks noChangeAspect="1"/>
          </p:cNvPicPr>
          <p:nvPr/>
        </p:nvPicPr>
        <p:blipFill>
          <a:blip r:embed="rId5"/>
          <a:srcRect/>
          <a:stretch/>
        </p:blipFill>
        <p:spPr>
          <a:xfrm>
            <a:off x="5604930" y="6138357"/>
            <a:ext cx="415243" cy="268942"/>
          </a:xfrm>
          <a:prstGeom prst="rect">
            <a:avLst/>
          </a:prstGeom>
        </p:spPr>
      </p:pic>
      <p:pic>
        <p:nvPicPr>
          <p:cNvPr id="92" name="Picture 91"/>
          <p:cNvPicPr>
            <a:picLocks noChangeAspect="1"/>
          </p:cNvPicPr>
          <p:nvPr/>
        </p:nvPicPr>
        <p:blipFill>
          <a:blip r:embed="rId6"/>
          <a:srcRect/>
          <a:stretch/>
        </p:blipFill>
        <p:spPr>
          <a:xfrm>
            <a:off x="6609380" y="6140243"/>
            <a:ext cx="443560" cy="267056"/>
          </a:xfrm>
          <a:prstGeom prst="rect">
            <a:avLst/>
          </a:prstGeom>
        </p:spPr>
      </p:pic>
      <p:pic>
        <p:nvPicPr>
          <p:cNvPr id="94" name="Picture 93" descr="MC_Logo.jpg"/>
          <p:cNvPicPr>
            <a:picLocks noChangeAspect="1"/>
          </p:cNvPicPr>
          <p:nvPr/>
        </p:nvPicPr>
        <p:blipFill>
          <a:blip r:embed="rId7"/>
          <a:stretch>
            <a:fillRect/>
          </a:stretch>
        </p:blipFill>
        <p:spPr>
          <a:xfrm>
            <a:off x="7642148" y="6138357"/>
            <a:ext cx="268942" cy="268942"/>
          </a:xfrm>
          <a:prstGeom prst="rect">
            <a:avLst/>
          </a:prstGeom>
        </p:spPr>
      </p:pic>
      <p:sp>
        <p:nvSpPr>
          <p:cNvPr id="95" name="TextBox 94"/>
          <p:cNvSpPr txBox="1"/>
          <p:nvPr/>
        </p:nvSpPr>
        <p:spPr>
          <a:xfrm>
            <a:off x="4556155" y="6488272"/>
            <a:ext cx="427679" cy="215444"/>
          </a:xfrm>
          <a:prstGeom prst="rect">
            <a:avLst/>
          </a:prstGeom>
          <a:noFill/>
        </p:spPr>
        <p:txBody>
          <a:bodyPr wrap="square" lIns="0" tIns="0" rIns="0" bIns="0" rtlCol="0">
            <a:spAutoFit/>
          </a:bodyPr>
          <a:lstStyle/>
          <a:p>
            <a:pPr algn="ctr"/>
            <a:r>
              <a:rPr lang="es-ES_tradnl" sz="700" dirty="0" err="1">
                <a:solidFill>
                  <a:schemeClr val="tx1">
                    <a:lumMod val="50000"/>
                    <a:lumOff val="50000"/>
                  </a:schemeClr>
                </a:solidFill>
              </a:rPr>
              <a:t>Monday</a:t>
            </a:r>
            <a:r>
              <a:rPr lang="es-ES_tradnl" sz="700" dirty="0">
                <a:solidFill>
                  <a:schemeClr val="tx1">
                    <a:lumMod val="50000"/>
                    <a:lumOff val="50000"/>
                  </a:schemeClr>
                </a:solidFill>
              </a:rPr>
              <a:t> CRM</a:t>
            </a:r>
            <a:endParaRPr lang="en-US" dirty="0"/>
          </a:p>
        </p:txBody>
      </p:sp>
      <p:sp>
        <p:nvSpPr>
          <p:cNvPr id="110" name="TextBox 109"/>
          <p:cNvSpPr txBox="1"/>
          <p:nvPr/>
        </p:nvSpPr>
        <p:spPr>
          <a:xfrm>
            <a:off x="7508116" y="6473978"/>
            <a:ext cx="536892" cy="107722"/>
          </a:xfrm>
          <a:prstGeom prst="rect">
            <a:avLst/>
          </a:prstGeom>
          <a:noFill/>
        </p:spPr>
        <p:txBody>
          <a:bodyPr wrap="square" lIns="0" tIns="0" rIns="0" bIns="0" rtlCol="0">
            <a:spAutoFit/>
          </a:bodyPr>
          <a:lstStyle/>
          <a:p>
            <a:pPr lvl="0" algn="ctr"/>
            <a:r>
              <a:rPr lang="en-GB" sz="700" dirty="0" err="1">
                <a:solidFill>
                  <a:srgbClr val="7F7F7F"/>
                </a:solidFill>
              </a:rPr>
              <a:t>Mailchimp</a:t>
            </a:r>
            <a:endParaRPr lang="en-US" dirty="0"/>
          </a:p>
        </p:txBody>
      </p:sp>
    </p:spTree>
    <p:extLst>
      <p:ext uri="{BB962C8B-B14F-4D97-AF65-F5344CB8AC3E}">
        <p14:creationId xmlns:p14="http://schemas.microsoft.com/office/powerpoint/2010/main" val="585973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79" descr="WidgetMaker.jpg"/>
          <p:cNvPicPr>
            <a:picLocks noChangeAspect="1"/>
          </p:cNvPicPr>
          <p:nvPr/>
        </p:nvPicPr>
        <p:blipFill>
          <a:blip r:embed="rId3"/>
          <a:stretch>
            <a:fillRect/>
          </a:stretch>
        </p:blipFill>
        <p:spPr>
          <a:xfrm>
            <a:off x="-14750" y="0"/>
            <a:ext cx="2339976" cy="6858000"/>
          </a:xfrm>
          <a:prstGeom prst="rect">
            <a:avLst/>
          </a:prstGeom>
        </p:spPr>
      </p:pic>
      <p:sp>
        <p:nvSpPr>
          <p:cNvPr id="96" name="Rectangle 95"/>
          <p:cNvSpPr/>
          <p:nvPr/>
        </p:nvSpPr>
        <p:spPr>
          <a:xfrm flipV="1">
            <a:off x="-14750" y="0"/>
            <a:ext cx="2355709" cy="2874390"/>
          </a:xfrm>
          <a:prstGeom prst="rect">
            <a:avLst/>
          </a:prstGeom>
          <a:gradFill flip="none" rotWithShape="1">
            <a:gsLst>
              <a:gs pos="0">
                <a:schemeClr val="tx1">
                  <a:alpha val="62000"/>
                </a:schemeClr>
              </a:gs>
              <a:gs pos="100000">
                <a:srgbClr val="FFFFFF">
                  <a:alpha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TextBox 99"/>
          <p:cNvSpPr txBox="1"/>
          <p:nvPr/>
        </p:nvSpPr>
        <p:spPr>
          <a:xfrm>
            <a:off x="-14750" y="361715"/>
            <a:ext cx="2355710" cy="307777"/>
          </a:xfrm>
          <a:prstGeom prst="rect">
            <a:avLst/>
          </a:prstGeom>
          <a:noFill/>
        </p:spPr>
        <p:txBody>
          <a:bodyPr wrap="square" rtlCol="0">
            <a:spAutoFit/>
          </a:bodyPr>
          <a:lstStyle/>
          <a:p>
            <a:pPr algn="ctr"/>
            <a:r>
              <a:rPr lang="en-US" sz="1400" dirty="0">
                <a:solidFill>
                  <a:schemeClr val="bg1"/>
                </a:solidFill>
              </a:rPr>
              <a:t>YOUR NEW WORKPLACE</a:t>
            </a:r>
          </a:p>
        </p:txBody>
      </p:sp>
      <p:sp>
        <p:nvSpPr>
          <p:cNvPr id="102" name="TextBox 101"/>
          <p:cNvSpPr txBox="1"/>
          <p:nvPr/>
        </p:nvSpPr>
        <p:spPr>
          <a:xfrm>
            <a:off x="372966" y="633429"/>
            <a:ext cx="1538351" cy="261610"/>
          </a:xfrm>
          <a:prstGeom prst="rect">
            <a:avLst/>
          </a:prstGeom>
          <a:noFill/>
        </p:spPr>
        <p:txBody>
          <a:bodyPr wrap="square" rtlCol="0">
            <a:spAutoFit/>
          </a:bodyPr>
          <a:lstStyle/>
          <a:p>
            <a:pPr algn="ctr"/>
            <a:r>
              <a:rPr lang="en-US" sz="1100" dirty="0">
                <a:solidFill>
                  <a:srgbClr val="FFFFFF"/>
                </a:solidFill>
              </a:rPr>
              <a:t>&gt;10 years old</a:t>
            </a:r>
          </a:p>
        </p:txBody>
      </p:sp>
      <p:sp>
        <p:nvSpPr>
          <p:cNvPr id="103" name="TextBox 102"/>
          <p:cNvSpPr txBox="1"/>
          <p:nvPr/>
        </p:nvSpPr>
        <p:spPr>
          <a:xfrm>
            <a:off x="396259" y="1096228"/>
            <a:ext cx="1538351" cy="246221"/>
          </a:xfrm>
          <a:prstGeom prst="rect">
            <a:avLst/>
          </a:prstGeom>
          <a:noFill/>
        </p:spPr>
        <p:txBody>
          <a:bodyPr wrap="square" rtlCol="0">
            <a:spAutoFit/>
          </a:bodyPr>
          <a:lstStyle/>
          <a:p>
            <a:pPr algn="ctr"/>
            <a:r>
              <a:rPr lang="en-US" sz="1000" dirty="0">
                <a:solidFill>
                  <a:srgbClr val="FFFFFF"/>
                </a:solidFill>
              </a:rPr>
              <a:t>Makes widgets</a:t>
            </a:r>
          </a:p>
        </p:txBody>
      </p:sp>
      <p:cxnSp>
        <p:nvCxnSpPr>
          <p:cNvPr id="104" name="Straight Connector 103"/>
          <p:cNvCxnSpPr/>
          <p:nvPr/>
        </p:nvCxnSpPr>
        <p:spPr>
          <a:xfrm>
            <a:off x="795168" y="987796"/>
            <a:ext cx="745127"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8" name="TextBox 107"/>
          <p:cNvSpPr txBox="1"/>
          <p:nvPr/>
        </p:nvSpPr>
        <p:spPr>
          <a:xfrm>
            <a:off x="237907" y="1505680"/>
            <a:ext cx="1105088" cy="233910"/>
          </a:xfrm>
          <a:prstGeom prst="rect">
            <a:avLst/>
          </a:prstGeom>
          <a:noFill/>
        </p:spPr>
        <p:txBody>
          <a:bodyPr wrap="square" rtlCol="0">
            <a:spAutoFit/>
          </a:bodyPr>
          <a:lstStyle/>
          <a:p>
            <a:pPr>
              <a:lnSpc>
                <a:spcPct val="120000"/>
              </a:lnSpc>
            </a:pPr>
            <a:r>
              <a:rPr lang="en-US" sz="1200" b="1" baseline="30000" dirty="0">
                <a:solidFill>
                  <a:schemeClr val="bg1"/>
                </a:solidFill>
              </a:rPr>
              <a:t>· EMPLOYEES:</a:t>
            </a:r>
            <a:r>
              <a:rPr lang="en-US" sz="1200" baseline="30000" dirty="0">
                <a:solidFill>
                  <a:schemeClr val="bg1"/>
                </a:solidFill>
              </a:rPr>
              <a:t>  &gt;50</a:t>
            </a:r>
            <a:endParaRPr lang="mr-IN" sz="1000" baseline="30000" dirty="0">
              <a:solidFill>
                <a:schemeClr val="bg1"/>
              </a:solidFill>
            </a:endParaRPr>
          </a:p>
        </p:txBody>
      </p:sp>
      <p:sp>
        <p:nvSpPr>
          <p:cNvPr id="109" name="TextBox 108"/>
          <p:cNvSpPr txBox="1"/>
          <p:nvPr/>
        </p:nvSpPr>
        <p:spPr>
          <a:xfrm>
            <a:off x="1253629" y="1505680"/>
            <a:ext cx="1010150" cy="233910"/>
          </a:xfrm>
          <a:prstGeom prst="rect">
            <a:avLst/>
          </a:prstGeom>
          <a:noFill/>
        </p:spPr>
        <p:txBody>
          <a:bodyPr wrap="square" rtlCol="0">
            <a:spAutoFit/>
          </a:bodyPr>
          <a:lstStyle/>
          <a:p>
            <a:pPr>
              <a:lnSpc>
                <a:spcPct val="120000"/>
              </a:lnSpc>
            </a:pPr>
            <a:r>
              <a:rPr lang="en-US" sz="1200" b="1" baseline="30000" dirty="0">
                <a:solidFill>
                  <a:schemeClr val="bg1"/>
                </a:solidFill>
              </a:rPr>
              <a:t>· INCOME:</a:t>
            </a:r>
            <a:r>
              <a:rPr lang="en-US" sz="1200" baseline="30000" dirty="0">
                <a:solidFill>
                  <a:schemeClr val="bg1"/>
                </a:solidFill>
              </a:rPr>
              <a:t>  &gt;$50M</a:t>
            </a:r>
            <a:endParaRPr lang="mr-IN" sz="1200" baseline="30000" dirty="0">
              <a:solidFill>
                <a:schemeClr val="bg1"/>
              </a:solidFill>
            </a:endParaRPr>
          </a:p>
        </p:txBody>
      </p:sp>
      <p:sp>
        <p:nvSpPr>
          <p:cNvPr id="185" name="Rectangle 184"/>
          <p:cNvSpPr/>
          <p:nvPr/>
        </p:nvSpPr>
        <p:spPr>
          <a:xfrm>
            <a:off x="2327274" y="-2"/>
            <a:ext cx="6825606" cy="2874392"/>
          </a:xfrm>
          <a:prstGeom prst="rect">
            <a:avLst/>
          </a:prstGeom>
          <a:gradFill flip="none" rotWithShape="1">
            <a:gsLst>
              <a:gs pos="0">
                <a:srgbClr val="008000">
                  <a:alpha val="55000"/>
                </a:srgbClr>
              </a:gs>
              <a:gs pos="100000">
                <a:srgbClr val="FFFFFF">
                  <a:alpha val="15000"/>
                </a:srgb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00"/>
              </a:solidFill>
            </a:endParaRPr>
          </a:p>
        </p:txBody>
      </p:sp>
      <p:sp>
        <p:nvSpPr>
          <p:cNvPr id="63" name="TextBox 62"/>
          <p:cNvSpPr txBox="1"/>
          <p:nvPr/>
        </p:nvSpPr>
        <p:spPr>
          <a:xfrm>
            <a:off x="8045008" y="4361943"/>
            <a:ext cx="1141839" cy="223138"/>
          </a:xfrm>
          <a:prstGeom prst="rect">
            <a:avLst/>
          </a:prstGeom>
          <a:noFill/>
        </p:spPr>
        <p:txBody>
          <a:bodyPr wrap="square" rtlCol="0">
            <a:spAutoFit/>
          </a:bodyPr>
          <a:lstStyle/>
          <a:p>
            <a:pPr marL="171450" lvl="0" indent="-171450">
              <a:lnSpc>
                <a:spcPct val="150000"/>
              </a:lnSpc>
              <a:buFont typeface="Wingdings" charset="2"/>
              <a:buChar char="§"/>
            </a:pPr>
            <a:endParaRPr lang="en-US" sz="600" dirty="0">
              <a:solidFill>
                <a:srgbClr val="008000"/>
              </a:solidFill>
            </a:endParaRPr>
          </a:p>
        </p:txBody>
      </p:sp>
      <p:sp>
        <p:nvSpPr>
          <p:cNvPr id="97" name="Rounded Rectangle 96"/>
          <p:cNvSpPr/>
          <p:nvPr/>
        </p:nvSpPr>
        <p:spPr>
          <a:xfrm>
            <a:off x="2566218" y="205908"/>
            <a:ext cx="6378995" cy="689131"/>
          </a:xfrm>
          <a:prstGeom prst="roundRect">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98" name="TextBox 97"/>
          <p:cNvSpPr txBox="1"/>
          <p:nvPr/>
        </p:nvSpPr>
        <p:spPr>
          <a:xfrm>
            <a:off x="2568409" y="1011558"/>
            <a:ext cx="3845406" cy="1397819"/>
          </a:xfrm>
          <a:prstGeom prst="rect">
            <a:avLst/>
          </a:prstGeom>
          <a:noFill/>
        </p:spPr>
        <p:txBody>
          <a:bodyPr wrap="square" lIns="0" rIns="0" rtlCol="0">
            <a:spAutoFit/>
          </a:bodyPr>
          <a:lstStyle/>
          <a:p>
            <a:pPr>
              <a:lnSpc>
                <a:spcPts val="1200"/>
              </a:lnSpc>
              <a:spcAft>
                <a:spcPts val="600"/>
              </a:spcAft>
            </a:pPr>
            <a:r>
              <a:rPr lang="en-AU" sz="1100" b="1" dirty="0">
                <a:solidFill>
                  <a:srgbClr val="008000"/>
                </a:solidFill>
              </a:rPr>
              <a:t>HISTORY &amp; C</a:t>
            </a:r>
            <a:r>
              <a:rPr lang="en-US" sz="1100" b="1" dirty="0">
                <a:solidFill>
                  <a:srgbClr val="008000"/>
                </a:solidFill>
              </a:rPr>
              <a:t>URRENT STATUS</a:t>
            </a:r>
            <a:endParaRPr lang="en-AU" sz="1100" dirty="0">
              <a:solidFill>
                <a:schemeClr val="tx1">
                  <a:lumMod val="50000"/>
                  <a:lumOff val="50000"/>
                </a:schemeClr>
              </a:solidFill>
            </a:endParaRPr>
          </a:p>
          <a:p>
            <a:pPr>
              <a:lnSpc>
                <a:spcPts val="1200"/>
              </a:lnSpc>
              <a:spcAft>
                <a:spcPts val="600"/>
              </a:spcAft>
            </a:pPr>
            <a:r>
              <a:rPr lang="en-AU" sz="900" dirty="0">
                <a:solidFill>
                  <a:srgbClr val="008000"/>
                </a:solidFill>
              </a:rPr>
              <a:t>From the roots of a small family enterprise, Widgets Inc. has taken off since the new generation of college educated family became involved. They introduced business systems and enthusiasm that have fuelled company growth. They’re now meeting national and international standards which is giving corporate customers the confidence to deal with us. But there’s a long way to go before they’ve </a:t>
            </a:r>
            <a:br>
              <a:rPr lang="en-AU" sz="900" dirty="0">
                <a:solidFill>
                  <a:srgbClr val="008000"/>
                </a:solidFill>
              </a:rPr>
            </a:br>
            <a:r>
              <a:rPr lang="en-AU" sz="900" dirty="0">
                <a:solidFill>
                  <a:srgbClr val="008000"/>
                </a:solidFill>
              </a:rPr>
              <a:t>finished modernizing the production line, office equipment, production systems and office systems. </a:t>
            </a:r>
          </a:p>
        </p:txBody>
      </p:sp>
      <p:sp>
        <p:nvSpPr>
          <p:cNvPr id="99" name="TextBox 98"/>
          <p:cNvSpPr txBox="1"/>
          <p:nvPr/>
        </p:nvSpPr>
        <p:spPr>
          <a:xfrm>
            <a:off x="2568409" y="4449586"/>
            <a:ext cx="1405898" cy="1061829"/>
          </a:xfrm>
          <a:prstGeom prst="rect">
            <a:avLst/>
          </a:prstGeom>
          <a:noFill/>
        </p:spPr>
        <p:txBody>
          <a:bodyPr wrap="square" lIns="0" rtlCol="0">
            <a:spAutoFit/>
          </a:bodyPr>
          <a:lstStyle/>
          <a:p>
            <a:pPr marL="171450" lvl="0" indent="-171450">
              <a:buClr>
                <a:srgbClr val="008000"/>
              </a:buClr>
              <a:buFont typeface="Wingdings" charset="2"/>
              <a:buChar char="§"/>
            </a:pPr>
            <a:r>
              <a:rPr lang="en-US" sz="900" dirty="0">
                <a:solidFill>
                  <a:schemeClr val="tx1">
                    <a:lumMod val="50000"/>
                    <a:lumOff val="50000"/>
                  </a:schemeClr>
                </a:solidFill>
              </a:rPr>
              <a:t>New production line systems.</a:t>
            </a:r>
          </a:p>
          <a:p>
            <a:pPr marL="171450" lvl="0" indent="-171450">
              <a:buClr>
                <a:srgbClr val="008000"/>
              </a:buClr>
              <a:buFont typeface="Wingdings" charset="2"/>
              <a:buChar char="§"/>
            </a:pPr>
            <a:r>
              <a:rPr lang="en-US" sz="900" dirty="0">
                <a:solidFill>
                  <a:schemeClr val="tx1">
                    <a:lumMod val="50000"/>
                    <a:lumOff val="50000"/>
                  </a:schemeClr>
                </a:solidFill>
              </a:rPr>
              <a:t>New project management systems.</a:t>
            </a:r>
          </a:p>
          <a:p>
            <a:pPr marL="171450" lvl="0" indent="-171450">
              <a:buClr>
                <a:srgbClr val="008000"/>
              </a:buClr>
              <a:buFont typeface="Wingdings" charset="2"/>
              <a:buChar char="§"/>
            </a:pPr>
            <a:r>
              <a:rPr lang="en-US" sz="900" dirty="0">
                <a:solidFill>
                  <a:schemeClr val="tx1">
                    <a:lumMod val="50000"/>
                    <a:lumOff val="50000"/>
                  </a:schemeClr>
                </a:solidFill>
              </a:rPr>
              <a:t>New office systems.</a:t>
            </a:r>
          </a:p>
          <a:p>
            <a:pPr marL="171450" lvl="0" indent="-171450">
              <a:buClr>
                <a:srgbClr val="008000"/>
              </a:buClr>
              <a:buFont typeface="Wingdings" charset="2"/>
              <a:buChar char="§"/>
            </a:pPr>
            <a:r>
              <a:rPr lang="en-US" sz="900" dirty="0">
                <a:solidFill>
                  <a:schemeClr val="tx1">
                    <a:lumMod val="50000"/>
                    <a:lumOff val="50000"/>
                  </a:schemeClr>
                </a:solidFill>
              </a:rPr>
              <a:t>New customer engagement systems.</a:t>
            </a:r>
          </a:p>
        </p:txBody>
      </p:sp>
      <p:sp>
        <p:nvSpPr>
          <p:cNvPr id="101" name="TextBox 100"/>
          <p:cNvSpPr txBox="1"/>
          <p:nvPr/>
        </p:nvSpPr>
        <p:spPr>
          <a:xfrm>
            <a:off x="4305180" y="4449586"/>
            <a:ext cx="2280132" cy="1338828"/>
          </a:xfrm>
          <a:prstGeom prst="rect">
            <a:avLst/>
          </a:prstGeom>
          <a:noFill/>
        </p:spPr>
        <p:txBody>
          <a:bodyPr wrap="square" lIns="0" rIns="0" rtlCol="0">
            <a:spAutoFit/>
          </a:bodyPr>
          <a:lstStyle/>
          <a:p>
            <a:pPr marL="171450" lvl="0" indent="-171450">
              <a:buClr>
                <a:srgbClr val="008000"/>
              </a:buClr>
              <a:buFont typeface="Wingdings" charset="2"/>
              <a:buChar char="§"/>
            </a:pPr>
            <a:r>
              <a:rPr lang="en-US" sz="900" dirty="0">
                <a:solidFill>
                  <a:srgbClr val="7F7F7F"/>
                </a:solidFill>
              </a:rPr>
              <a:t>Recruiting is time consuming and </a:t>
            </a:r>
            <a:br>
              <a:rPr lang="en-US" sz="900" dirty="0">
                <a:solidFill>
                  <a:srgbClr val="7F7F7F"/>
                </a:solidFill>
              </a:rPr>
            </a:br>
            <a:r>
              <a:rPr lang="en-US" sz="900" dirty="0">
                <a:solidFill>
                  <a:srgbClr val="7F7F7F"/>
                </a:solidFill>
              </a:rPr>
              <a:t>EXTRA work.</a:t>
            </a:r>
          </a:p>
          <a:p>
            <a:pPr marL="171450" lvl="0" indent="-171450">
              <a:buClr>
                <a:srgbClr val="008000"/>
              </a:buClr>
              <a:buFont typeface="Wingdings" charset="2"/>
              <a:buChar char="§"/>
            </a:pPr>
            <a:r>
              <a:rPr lang="en-US" sz="900" dirty="0">
                <a:solidFill>
                  <a:srgbClr val="7F7F7F"/>
                </a:solidFill>
              </a:rPr>
              <a:t>Too much time wasted reorganizing shifts.</a:t>
            </a:r>
          </a:p>
          <a:p>
            <a:pPr marL="171450" lvl="0" indent="-171450">
              <a:buClr>
                <a:srgbClr val="008000"/>
              </a:buClr>
              <a:buFont typeface="Wingdings" charset="2"/>
              <a:buChar char="§"/>
            </a:pPr>
            <a:r>
              <a:rPr lang="en-US" sz="900" dirty="0">
                <a:solidFill>
                  <a:srgbClr val="7F7F7F"/>
                </a:solidFill>
              </a:rPr>
              <a:t>Lack of alignment when working with </a:t>
            </a:r>
            <a:br>
              <a:rPr lang="en-US" sz="900" dirty="0">
                <a:solidFill>
                  <a:srgbClr val="7F7F7F"/>
                </a:solidFill>
              </a:rPr>
            </a:br>
            <a:r>
              <a:rPr lang="en-US" sz="900" dirty="0">
                <a:solidFill>
                  <a:srgbClr val="7F7F7F"/>
                </a:solidFill>
              </a:rPr>
              <a:t>multiple teams.</a:t>
            </a:r>
          </a:p>
          <a:p>
            <a:pPr marL="171450" lvl="0" indent="-171450">
              <a:buClr>
                <a:srgbClr val="008000"/>
              </a:buClr>
              <a:buFont typeface="Wingdings" charset="2"/>
              <a:buChar char="§"/>
            </a:pPr>
            <a:r>
              <a:rPr lang="en-US" sz="900" dirty="0">
                <a:solidFill>
                  <a:srgbClr val="7F7F7F"/>
                </a:solidFill>
              </a:rPr>
              <a:t>Too much time spent on managing projects.</a:t>
            </a:r>
          </a:p>
          <a:p>
            <a:pPr marL="171450" lvl="0" indent="-171450">
              <a:buClr>
                <a:srgbClr val="008000"/>
              </a:buClr>
              <a:buFont typeface="Wingdings" charset="2"/>
              <a:buChar char="§"/>
            </a:pPr>
            <a:r>
              <a:rPr lang="en-US" sz="900" dirty="0">
                <a:solidFill>
                  <a:srgbClr val="7F7F7F"/>
                </a:solidFill>
              </a:rPr>
              <a:t>Masses of data, but no tools to manage.</a:t>
            </a:r>
            <a:br>
              <a:rPr lang="en-US" sz="900" dirty="0">
                <a:solidFill>
                  <a:srgbClr val="7F7F7F"/>
                </a:solidFill>
              </a:rPr>
            </a:br>
            <a:r>
              <a:rPr lang="en-US" sz="900" dirty="0">
                <a:solidFill>
                  <a:srgbClr val="7F7F7F"/>
                </a:solidFill>
              </a:rPr>
              <a:t>and easily summarize it.</a:t>
            </a:r>
          </a:p>
          <a:p>
            <a:pPr marL="171450" lvl="0" indent="-171450">
              <a:buClr>
                <a:srgbClr val="008000"/>
              </a:buClr>
              <a:buFont typeface="Wingdings" charset="2"/>
              <a:buChar char="§"/>
            </a:pPr>
            <a:r>
              <a:rPr lang="en-US" sz="900" dirty="0">
                <a:solidFill>
                  <a:srgbClr val="7F7F7F"/>
                </a:solidFill>
              </a:rPr>
              <a:t>Zero training in new systems.</a:t>
            </a:r>
          </a:p>
        </p:txBody>
      </p:sp>
      <p:sp>
        <p:nvSpPr>
          <p:cNvPr id="111" name="TextBox 110"/>
          <p:cNvSpPr txBox="1"/>
          <p:nvPr/>
        </p:nvSpPr>
        <p:spPr>
          <a:xfrm rot="10800000">
            <a:off x="7751052" y="205907"/>
            <a:ext cx="1374608" cy="869469"/>
          </a:xfrm>
          <a:prstGeom prst="rect">
            <a:avLst/>
          </a:prstGeom>
          <a:noFill/>
        </p:spPr>
        <p:txBody>
          <a:bodyPr wrap="square" rtlCol="0">
            <a:spAutoFit/>
          </a:bodyPr>
          <a:lstStyle/>
          <a:p>
            <a:pPr>
              <a:lnSpc>
                <a:spcPct val="50000"/>
              </a:lnSpc>
            </a:pPr>
            <a:endParaRPr lang="en-US" sz="8000" dirty="0">
              <a:solidFill>
                <a:schemeClr val="bg1">
                  <a:alpha val="26000"/>
                </a:schemeClr>
              </a:solidFill>
              <a:latin typeface="Georgia"/>
              <a:cs typeface="Georgia"/>
            </a:endParaRPr>
          </a:p>
          <a:p>
            <a:pPr>
              <a:lnSpc>
                <a:spcPct val="50000"/>
              </a:lnSpc>
            </a:pPr>
            <a:endParaRPr lang="en-US" dirty="0"/>
          </a:p>
        </p:txBody>
      </p:sp>
      <p:cxnSp>
        <p:nvCxnSpPr>
          <p:cNvPr id="112" name="Straight Connector 111"/>
          <p:cNvCxnSpPr/>
          <p:nvPr/>
        </p:nvCxnSpPr>
        <p:spPr>
          <a:xfrm rot="5400000">
            <a:off x="2453256" y="4316737"/>
            <a:ext cx="3401069" cy="1588"/>
          </a:xfrm>
          <a:prstGeom prst="line">
            <a:avLst/>
          </a:prstGeom>
          <a:ln w="28575" cap="rnd" cmpd="sng">
            <a:solidFill>
              <a:srgbClr val="008000">
                <a:alpha val="10000"/>
              </a:srgbClr>
            </a:solidFill>
            <a:prstDash val="sysDot"/>
            <a:round/>
          </a:ln>
          <a:effectLst/>
        </p:spPr>
        <p:style>
          <a:lnRef idx="2">
            <a:schemeClr val="accent1"/>
          </a:lnRef>
          <a:fillRef idx="0">
            <a:schemeClr val="accent1"/>
          </a:fillRef>
          <a:effectRef idx="1">
            <a:schemeClr val="accent1"/>
          </a:effectRef>
          <a:fontRef idx="minor">
            <a:schemeClr val="tx1"/>
          </a:fontRef>
        </p:style>
      </p:cxnSp>
      <p:sp>
        <p:nvSpPr>
          <p:cNvPr id="117" name="TextBox 116"/>
          <p:cNvSpPr txBox="1"/>
          <p:nvPr/>
        </p:nvSpPr>
        <p:spPr>
          <a:xfrm>
            <a:off x="6740853" y="4121181"/>
            <a:ext cx="2204360" cy="1785104"/>
          </a:xfrm>
          <a:prstGeom prst="rect">
            <a:avLst/>
          </a:prstGeom>
          <a:noFill/>
        </p:spPr>
        <p:txBody>
          <a:bodyPr wrap="square" lIns="0" rtlCol="0">
            <a:spAutoFit/>
          </a:bodyPr>
          <a:lstStyle/>
          <a:p>
            <a:pPr marL="171450" lvl="0" indent="-171450">
              <a:buClr>
                <a:srgbClr val="008000"/>
              </a:buClr>
            </a:pPr>
            <a:r>
              <a:rPr lang="en-US" sz="1100" b="1" dirty="0">
                <a:solidFill>
                  <a:srgbClr val="008000"/>
                </a:solidFill>
              </a:rPr>
              <a:t>CLIENTS</a:t>
            </a:r>
          </a:p>
          <a:p>
            <a:pPr marL="171450" lvl="0" indent="-171450">
              <a:buClr>
                <a:srgbClr val="008000"/>
              </a:buClr>
              <a:buFont typeface="Arial"/>
              <a:buChar char="•"/>
            </a:pPr>
            <a:r>
              <a:rPr lang="en-US" sz="900" dirty="0">
                <a:solidFill>
                  <a:schemeClr val="bg1">
                    <a:lumMod val="50000"/>
                  </a:schemeClr>
                </a:solidFill>
              </a:rPr>
              <a:t>Business-to-business (B2B). </a:t>
            </a:r>
            <a:br>
              <a:rPr lang="en-US" sz="900" dirty="0">
                <a:solidFill>
                  <a:schemeClr val="bg1">
                    <a:lumMod val="50000"/>
                  </a:schemeClr>
                </a:solidFill>
              </a:rPr>
            </a:br>
            <a:r>
              <a:rPr lang="en-US" sz="900" dirty="0">
                <a:solidFill>
                  <a:schemeClr val="bg1">
                    <a:lumMod val="50000"/>
                  </a:schemeClr>
                </a:solidFill>
              </a:rPr>
              <a:t>Mid tier building industry.</a:t>
            </a:r>
          </a:p>
          <a:p>
            <a:pPr marL="171450" lvl="0" indent="-171450">
              <a:buClr>
                <a:srgbClr val="008000"/>
              </a:buClr>
              <a:buFont typeface="Arial"/>
              <a:buChar char="•"/>
            </a:pPr>
            <a:r>
              <a:rPr lang="en-US" sz="900" dirty="0">
                <a:solidFill>
                  <a:schemeClr val="bg1">
                    <a:lumMod val="50000"/>
                  </a:schemeClr>
                </a:solidFill>
              </a:rPr>
              <a:t>Extreme customer service </a:t>
            </a:r>
            <a:br>
              <a:rPr lang="en-US" sz="900" dirty="0">
                <a:solidFill>
                  <a:schemeClr val="bg1">
                    <a:lumMod val="50000"/>
                  </a:schemeClr>
                </a:solidFill>
              </a:rPr>
            </a:br>
            <a:r>
              <a:rPr lang="en-US" sz="900" dirty="0">
                <a:solidFill>
                  <a:schemeClr val="bg1">
                    <a:lumMod val="50000"/>
                  </a:schemeClr>
                </a:solidFill>
              </a:rPr>
              <a:t>promotes loyalty. </a:t>
            </a:r>
          </a:p>
          <a:p>
            <a:pPr marL="171450" lvl="0" indent="-171450">
              <a:buClr>
                <a:srgbClr val="008000"/>
              </a:buClr>
              <a:buFont typeface="Arial"/>
              <a:buChar char="•"/>
            </a:pPr>
            <a:r>
              <a:rPr lang="en-US" sz="900" dirty="0">
                <a:solidFill>
                  <a:schemeClr val="bg1">
                    <a:lumMod val="50000"/>
                  </a:schemeClr>
                </a:solidFill>
              </a:rPr>
              <a:t>Frustrations:</a:t>
            </a:r>
          </a:p>
          <a:p>
            <a:pPr marL="361950" lvl="1" indent="-184150" defTabSz="266700">
              <a:buClr>
                <a:srgbClr val="008000"/>
              </a:buClr>
              <a:buFont typeface="Arial"/>
              <a:buChar char="•"/>
            </a:pPr>
            <a:r>
              <a:rPr lang="en-US" sz="900" dirty="0">
                <a:solidFill>
                  <a:schemeClr val="bg1">
                    <a:lumMod val="50000"/>
                  </a:schemeClr>
                </a:solidFill>
              </a:rPr>
              <a:t>Don’t take credit card</a:t>
            </a:r>
          </a:p>
          <a:p>
            <a:pPr marL="361950" lvl="1" indent="-184150" defTabSz="266700">
              <a:buClr>
                <a:srgbClr val="008000"/>
              </a:buClr>
              <a:buFont typeface="Arial"/>
              <a:buChar char="•"/>
            </a:pPr>
            <a:r>
              <a:rPr lang="en-US" sz="900" dirty="0">
                <a:solidFill>
                  <a:schemeClr val="bg1">
                    <a:lumMod val="50000"/>
                  </a:schemeClr>
                </a:solidFill>
              </a:rPr>
              <a:t>Delay from order to delivery too long</a:t>
            </a:r>
          </a:p>
          <a:p>
            <a:pPr marL="361950" lvl="1" indent="-184150" defTabSz="266700">
              <a:buClr>
                <a:srgbClr val="008000"/>
              </a:buClr>
              <a:buFont typeface="Arial"/>
              <a:buChar char="•"/>
            </a:pPr>
            <a:r>
              <a:rPr lang="en-US" sz="900" dirty="0">
                <a:solidFill>
                  <a:schemeClr val="bg1">
                    <a:lumMod val="50000"/>
                  </a:schemeClr>
                </a:solidFill>
              </a:rPr>
              <a:t>Invoices incompatible with some cloud accounting systems</a:t>
            </a:r>
          </a:p>
          <a:p>
            <a:pPr marL="361950" lvl="1" indent="-184150" defTabSz="266700">
              <a:buClr>
                <a:srgbClr val="008000"/>
              </a:buClr>
              <a:buFont typeface="Arial"/>
              <a:buChar char="•"/>
            </a:pPr>
            <a:r>
              <a:rPr lang="en-US" sz="900" dirty="0">
                <a:solidFill>
                  <a:schemeClr val="bg1">
                    <a:lumMod val="50000"/>
                  </a:schemeClr>
                </a:solidFill>
              </a:rPr>
              <a:t>Poor product documentation.</a:t>
            </a:r>
          </a:p>
          <a:p>
            <a:pPr marL="171450" lvl="0" indent="-171450">
              <a:buClr>
                <a:srgbClr val="008000"/>
              </a:buClr>
              <a:buFont typeface="Arial"/>
              <a:buChar char="•"/>
            </a:pPr>
            <a:r>
              <a:rPr lang="en-US" sz="900" dirty="0">
                <a:solidFill>
                  <a:schemeClr val="bg1">
                    <a:lumMod val="50000"/>
                  </a:schemeClr>
                </a:solidFill>
              </a:rPr>
              <a:t>Eastern metro focus.</a:t>
            </a:r>
          </a:p>
        </p:txBody>
      </p:sp>
      <p:sp>
        <p:nvSpPr>
          <p:cNvPr id="123" name="TextBox 122"/>
          <p:cNvSpPr txBox="1"/>
          <p:nvPr/>
        </p:nvSpPr>
        <p:spPr>
          <a:xfrm>
            <a:off x="4341033" y="2832056"/>
            <a:ext cx="3703975" cy="1110988"/>
          </a:xfrm>
          <a:prstGeom prst="rect">
            <a:avLst/>
          </a:prstGeom>
          <a:noFill/>
        </p:spPr>
        <p:txBody>
          <a:bodyPr wrap="square" lIns="0" numCol="2" rtlCol="0">
            <a:spAutoFit/>
          </a:bodyPr>
          <a:lstStyle/>
          <a:p>
            <a:pPr lvl="0">
              <a:lnSpc>
                <a:spcPts val="1100"/>
              </a:lnSpc>
              <a:spcAft>
                <a:spcPts val="300"/>
              </a:spcAft>
              <a:buClr>
                <a:srgbClr val="008000"/>
              </a:buClr>
            </a:pPr>
            <a:r>
              <a:rPr lang="en-US" sz="1100" b="1" dirty="0">
                <a:solidFill>
                  <a:srgbClr val="008000"/>
                </a:solidFill>
              </a:rPr>
              <a:t>EMPLOYEE BENEFITS</a:t>
            </a:r>
          </a:p>
          <a:p>
            <a:pPr lvl="0">
              <a:lnSpc>
                <a:spcPts val="1300"/>
              </a:lnSpc>
              <a:buClr>
                <a:srgbClr val="008000"/>
              </a:buClr>
            </a:pPr>
            <a:r>
              <a:rPr lang="en-AU" sz="900" dirty="0">
                <a:solidFill>
                  <a:schemeClr val="bg1">
                    <a:lumMod val="50000"/>
                  </a:schemeClr>
                </a:solidFill>
              </a:rPr>
              <a:t>ANNUAL LEAVE</a:t>
            </a:r>
          </a:p>
          <a:p>
            <a:pPr lvl="0">
              <a:lnSpc>
                <a:spcPts val="1300"/>
              </a:lnSpc>
              <a:buClr>
                <a:srgbClr val="008000"/>
              </a:buClr>
            </a:pPr>
            <a:r>
              <a:rPr lang="es-ES_tradnl" sz="900" dirty="0">
                <a:solidFill>
                  <a:schemeClr val="bg1">
                    <a:lumMod val="50000"/>
                  </a:schemeClr>
                </a:solidFill>
              </a:rPr>
              <a:t>CHILDCARE</a:t>
            </a:r>
          </a:p>
          <a:p>
            <a:pPr lvl="0">
              <a:lnSpc>
                <a:spcPts val="1300"/>
              </a:lnSpc>
              <a:buClr>
                <a:srgbClr val="008000"/>
              </a:buClr>
            </a:pPr>
            <a:r>
              <a:rPr lang="en-AU" sz="900" dirty="0">
                <a:solidFill>
                  <a:schemeClr val="bg1">
                    <a:lumMod val="50000"/>
                  </a:schemeClr>
                </a:solidFill>
              </a:rPr>
              <a:t>FLEXIBLE HOURS</a:t>
            </a:r>
            <a:endParaRPr lang="en-US" sz="900" dirty="0">
              <a:solidFill>
                <a:schemeClr val="bg1">
                  <a:lumMod val="50000"/>
                </a:schemeClr>
              </a:solidFill>
            </a:endParaRPr>
          </a:p>
          <a:p>
            <a:pPr lvl="0">
              <a:lnSpc>
                <a:spcPts val="1300"/>
              </a:lnSpc>
              <a:buClr>
                <a:srgbClr val="008000"/>
              </a:buClr>
            </a:pPr>
            <a:r>
              <a:rPr lang="en-AU" sz="900" dirty="0">
                <a:solidFill>
                  <a:schemeClr val="bg1">
                    <a:lumMod val="50000"/>
                  </a:schemeClr>
                </a:solidFill>
              </a:rPr>
              <a:t>HEALTH INSURANCE</a:t>
            </a:r>
          </a:p>
          <a:p>
            <a:pPr lvl="0">
              <a:lnSpc>
                <a:spcPts val="1300"/>
              </a:lnSpc>
              <a:buClr>
                <a:srgbClr val="008000"/>
              </a:buClr>
            </a:pPr>
            <a:endParaRPr lang="en-AU" sz="900" dirty="0">
              <a:solidFill>
                <a:schemeClr val="bg1">
                  <a:lumMod val="50000"/>
                </a:schemeClr>
              </a:solidFill>
            </a:endParaRPr>
          </a:p>
          <a:p>
            <a:pPr lvl="0">
              <a:lnSpc>
                <a:spcPts val="1300"/>
              </a:lnSpc>
              <a:buClr>
                <a:srgbClr val="008000"/>
              </a:buClr>
            </a:pPr>
            <a:endParaRPr lang="en-AU" sz="900" dirty="0">
              <a:solidFill>
                <a:schemeClr val="bg1">
                  <a:lumMod val="50000"/>
                </a:schemeClr>
              </a:solidFill>
            </a:endParaRPr>
          </a:p>
          <a:p>
            <a:pPr lvl="0">
              <a:lnSpc>
                <a:spcPts val="1300"/>
              </a:lnSpc>
              <a:buClr>
                <a:srgbClr val="008000"/>
              </a:buClr>
            </a:pPr>
            <a:r>
              <a:rPr lang="en-AU" sz="900" dirty="0">
                <a:solidFill>
                  <a:schemeClr val="bg1">
                    <a:lumMod val="50000"/>
                  </a:schemeClr>
                </a:solidFill>
              </a:rPr>
              <a:t>SICK LEAVE</a:t>
            </a:r>
          </a:p>
          <a:p>
            <a:pPr lvl="0">
              <a:lnSpc>
                <a:spcPts val="1300"/>
              </a:lnSpc>
              <a:buClr>
                <a:srgbClr val="008000"/>
              </a:buClr>
            </a:pPr>
            <a:r>
              <a:rPr lang="en-AU" sz="900" dirty="0">
                <a:solidFill>
                  <a:schemeClr val="bg1">
                    <a:lumMod val="50000"/>
                  </a:schemeClr>
                </a:solidFill>
              </a:rPr>
              <a:t>SUPERANNUATION</a:t>
            </a:r>
          </a:p>
          <a:p>
            <a:pPr lvl="0">
              <a:lnSpc>
                <a:spcPts val="1300"/>
              </a:lnSpc>
              <a:buClr>
                <a:srgbClr val="008000"/>
              </a:buClr>
            </a:pPr>
            <a:r>
              <a:rPr lang="en-AU" sz="900" dirty="0">
                <a:solidFill>
                  <a:schemeClr val="bg1">
                    <a:lumMod val="50000"/>
                  </a:schemeClr>
                </a:solidFill>
              </a:rPr>
              <a:t>WORK AT HOME </a:t>
            </a:r>
            <a:br>
              <a:rPr lang="en-AU" sz="900" dirty="0">
                <a:solidFill>
                  <a:schemeClr val="bg1">
                    <a:lumMod val="50000"/>
                  </a:schemeClr>
                </a:solidFill>
              </a:rPr>
            </a:br>
            <a:r>
              <a:rPr lang="en-AU" sz="900" dirty="0">
                <a:solidFill>
                  <a:schemeClr val="bg1">
                    <a:lumMod val="50000"/>
                  </a:schemeClr>
                </a:solidFill>
              </a:rPr>
              <a:t>OR OFFICE</a:t>
            </a:r>
            <a:endParaRPr lang="en-US" sz="900" dirty="0">
              <a:solidFill>
                <a:schemeClr val="bg1">
                  <a:lumMod val="50000"/>
                </a:schemeClr>
              </a:solidFill>
            </a:endParaRPr>
          </a:p>
          <a:p>
            <a:endParaRPr lang="en-US" sz="1100" b="1" dirty="0">
              <a:solidFill>
                <a:srgbClr val="008000"/>
              </a:solidFill>
            </a:endParaRPr>
          </a:p>
        </p:txBody>
      </p:sp>
      <p:sp>
        <p:nvSpPr>
          <p:cNvPr id="125" name="TextBox 124"/>
          <p:cNvSpPr txBox="1"/>
          <p:nvPr/>
        </p:nvSpPr>
        <p:spPr>
          <a:xfrm>
            <a:off x="7175791" y="879638"/>
            <a:ext cx="1850668" cy="2239074"/>
          </a:xfrm>
          <a:prstGeom prst="rect">
            <a:avLst/>
          </a:prstGeom>
          <a:noFill/>
        </p:spPr>
        <p:txBody>
          <a:bodyPr wrap="square" lIns="0" rtlCol="0">
            <a:spAutoFit/>
          </a:bodyPr>
          <a:lstStyle/>
          <a:p>
            <a:pPr>
              <a:lnSpc>
                <a:spcPct val="200000"/>
              </a:lnSpc>
            </a:pPr>
            <a:r>
              <a:rPr lang="en-US" sz="1100" b="1" cap="all" dirty="0">
                <a:solidFill>
                  <a:srgbClr val="008000"/>
                </a:solidFill>
              </a:rPr>
              <a:t>Motivations</a:t>
            </a:r>
          </a:p>
          <a:p>
            <a:pPr>
              <a:lnSpc>
                <a:spcPts val="2200"/>
              </a:lnSpc>
            </a:pPr>
            <a:r>
              <a:rPr lang="en-US" sz="1000" dirty="0">
                <a:solidFill>
                  <a:srgbClr val="008000"/>
                </a:solidFill>
              </a:rPr>
              <a:t>Profit		</a:t>
            </a:r>
            <a:br>
              <a:rPr lang="en-US" sz="1000" dirty="0">
                <a:solidFill>
                  <a:srgbClr val="008000"/>
                </a:solidFill>
              </a:rPr>
            </a:br>
            <a:r>
              <a:rPr lang="en-US" sz="1000" dirty="0">
                <a:solidFill>
                  <a:srgbClr val="008000"/>
                </a:solidFill>
              </a:rPr>
              <a:t>Teamwork</a:t>
            </a:r>
            <a:br>
              <a:rPr lang="en-US" sz="1000" dirty="0">
                <a:solidFill>
                  <a:srgbClr val="008000"/>
                </a:solidFill>
              </a:rPr>
            </a:br>
            <a:r>
              <a:rPr lang="en-US" sz="1000" dirty="0">
                <a:solidFill>
                  <a:srgbClr val="008000"/>
                </a:solidFill>
              </a:rPr>
              <a:t>Ideology</a:t>
            </a:r>
            <a:br>
              <a:rPr lang="en-US" sz="1000" dirty="0">
                <a:solidFill>
                  <a:srgbClr val="008000"/>
                </a:solidFill>
              </a:rPr>
            </a:br>
            <a:r>
              <a:rPr lang="en-US" sz="1000" dirty="0">
                <a:solidFill>
                  <a:srgbClr val="008000"/>
                </a:solidFill>
              </a:rPr>
              <a:t>Quality</a:t>
            </a:r>
          </a:p>
          <a:p>
            <a:pPr lvl="0">
              <a:lnSpc>
                <a:spcPct val="150000"/>
              </a:lnSpc>
            </a:pPr>
            <a:endParaRPr lang="en-US" sz="1000" dirty="0">
              <a:solidFill>
                <a:srgbClr val="008000"/>
              </a:solidFill>
            </a:endParaRPr>
          </a:p>
          <a:p>
            <a:pPr>
              <a:lnSpc>
                <a:spcPct val="150000"/>
              </a:lnSpc>
            </a:pPr>
            <a:endParaRPr lang="en-US" sz="1000" dirty="0">
              <a:solidFill>
                <a:srgbClr val="008000"/>
              </a:solidFill>
            </a:endParaRPr>
          </a:p>
          <a:p>
            <a:pPr lvl="0">
              <a:lnSpc>
                <a:spcPct val="150000"/>
              </a:lnSpc>
            </a:pPr>
            <a:endParaRPr lang="en-US" sz="1000" dirty="0">
              <a:solidFill>
                <a:srgbClr val="008000"/>
              </a:solidFill>
            </a:endParaRPr>
          </a:p>
        </p:txBody>
      </p:sp>
      <p:sp>
        <p:nvSpPr>
          <p:cNvPr id="127" name="TextBox 126"/>
          <p:cNvSpPr txBox="1"/>
          <p:nvPr/>
        </p:nvSpPr>
        <p:spPr>
          <a:xfrm>
            <a:off x="5638911" y="6480828"/>
            <a:ext cx="381262" cy="215444"/>
          </a:xfrm>
          <a:prstGeom prst="rect">
            <a:avLst/>
          </a:prstGeom>
          <a:noFill/>
        </p:spPr>
        <p:txBody>
          <a:bodyPr wrap="square" lIns="0" tIns="0" rIns="0" bIns="0" rtlCol="0">
            <a:spAutoFit/>
          </a:bodyPr>
          <a:lstStyle/>
          <a:p>
            <a:pPr algn="ctr"/>
            <a:r>
              <a:rPr lang="en-AU" sz="700" dirty="0">
                <a:solidFill>
                  <a:srgbClr val="7F7F7F"/>
                </a:solidFill>
              </a:rPr>
              <a:t>MS Office 365</a:t>
            </a:r>
            <a:endParaRPr lang="en-US" dirty="0"/>
          </a:p>
        </p:txBody>
      </p:sp>
      <p:sp>
        <p:nvSpPr>
          <p:cNvPr id="128" name="TextBox 127"/>
          <p:cNvSpPr txBox="1"/>
          <p:nvPr/>
        </p:nvSpPr>
        <p:spPr>
          <a:xfrm>
            <a:off x="6559911" y="6480828"/>
            <a:ext cx="536892" cy="215444"/>
          </a:xfrm>
          <a:prstGeom prst="rect">
            <a:avLst/>
          </a:prstGeom>
          <a:noFill/>
        </p:spPr>
        <p:txBody>
          <a:bodyPr wrap="square" lIns="0" tIns="0" rIns="0" bIns="0" rtlCol="0">
            <a:spAutoFit/>
          </a:bodyPr>
          <a:lstStyle/>
          <a:p>
            <a:pPr lvl="0" algn="ctr"/>
            <a:r>
              <a:rPr lang="en-GB" sz="700" dirty="0">
                <a:solidFill>
                  <a:srgbClr val="7F7F7F"/>
                </a:solidFill>
              </a:rPr>
              <a:t>Xero Accounting </a:t>
            </a:r>
            <a:endParaRPr lang="en-US" dirty="0"/>
          </a:p>
        </p:txBody>
      </p:sp>
      <p:pic>
        <p:nvPicPr>
          <p:cNvPr id="129" name="Picture 128"/>
          <p:cNvPicPr>
            <a:picLocks noChangeAspect="1"/>
          </p:cNvPicPr>
          <p:nvPr/>
        </p:nvPicPr>
        <p:blipFill>
          <a:blip r:embed="rId4"/>
          <a:srcRect/>
          <a:stretch/>
        </p:blipFill>
        <p:spPr>
          <a:xfrm>
            <a:off x="4521700" y="6103938"/>
            <a:ext cx="494023" cy="370040"/>
          </a:xfrm>
          <a:prstGeom prst="rect">
            <a:avLst/>
          </a:prstGeom>
        </p:spPr>
      </p:pic>
      <p:pic>
        <p:nvPicPr>
          <p:cNvPr id="130" name="Picture 129"/>
          <p:cNvPicPr>
            <a:picLocks noChangeAspect="1"/>
          </p:cNvPicPr>
          <p:nvPr/>
        </p:nvPicPr>
        <p:blipFill>
          <a:blip r:embed="rId5"/>
          <a:srcRect/>
          <a:stretch/>
        </p:blipFill>
        <p:spPr>
          <a:xfrm>
            <a:off x="5604930" y="6138357"/>
            <a:ext cx="415243" cy="268942"/>
          </a:xfrm>
          <a:prstGeom prst="rect">
            <a:avLst/>
          </a:prstGeom>
        </p:spPr>
      </p:pic>
      <p:pic>
        <p:nvPicPr>
          <p:cNvPr id="131" name="Picture 130"/>
          <p:cNvPicPr>
            <a:picLocks noChangeAspect="1"/>
          </p:cNvPicPr>
          <p:nvPr/>
        </p:nvPicPr>
        <p:blipFill>
          <a:blip r:embed="rId6"/>
          <a:srcRect/>
          <a:stretch/>
        </p:blipFill>
        <p:spPr>
          <a:xfrm>
            <a:off x="6609380" y="6140243"/>
            <a:ext cx="443560" cy="267056"/>
          </a:xfrm>
          <a:prstGeom prst="rect">
            <a:avLst/>
          </a:prstGeom>
        </p:spPr>
      </p:pic>
      <p:sp>
        <p:nvSpPr>
          <p:cNvPr id="132" name="Oval 131">
            <a:extLst>
              <a:ext uri="{FF2B5EF4-FFF2-40B4-BE49-F238E27FC236}">
                <a16:creationId xmlns:a16="http://schemas.microsoft.com/office/drawing/2014/main" id="{EAA3F770-9EC0-4A1C-8890-1B5F93BB6D4B}"/>
              </a:ext>
            </a:extLst>
          </p:cNvPr>
          <p:cNvSpPr/>
          <p:nvPr/>
        </p:nvSpPr>
        <p:spPr>
          <a:xfrm>
            <a:off x="3664076" y="2735068"/>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AU" b="1" dirty="0">
              <a:effectLst>
                <a:outerShdw blurRad="38100" dist="38100" dir="2700000" algn="tl">
                  <a:srgbClr val="000000">
                    <a:alpha val="43137"/>
                  </a:srgbClr>
                </a:outerShdw>
              </a:effectLst>
            </a:endParaRPr>
          </a:p>
        </p:txBody>
      </p:sp>
      <p:sp>
        <p:nvSpPr>
          <p:cNvPr id="133" name="Oval 132">
            <a:extLst>
              <a:ext uri="{FF2B5EF4-FFF2-40B4-BE49-F238E27FC236}">
                <a16:creationId xmlns:a16="http://schemas.microsoft.com/office/drawing/2014/main" id="{033AA41B-EBB1-4917-B432-CA46F946831E}"/>
              </a:ext>
            </a:extLst>
          </p:cNvPr>
          <p:cNvSpPr/>
          <p:nvPr/>
        </p:nvSpPr>
        <p:spPr>
          <a:xfrm>
            <a:off x="6380853" y="1046748"/>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34" name="Oval 133">
            <a:extLst>
              <a:ext uri="{FF2B5EF4-FFF2-40B4-BE49-F238E27FC236}">
                <a16:creationId xmlns:a16="http://schemas.microsoft.com/office/drawing/2014/main" id="{3A742841-DDC9-420C-A436-BCC49F6BD7A7}"/>
              </a:ext>
            </a:extLst>
          </p:cNvPr>
          <p:cNvSpPr/>
          <p:nvPr/>
        </p:nvSpPr>
        <p:spPr>
          <a:xfrm>
            <a:off x="8709229" y="55344"/>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35" name="Oval 134">
            <a:extLst>
              <a:ext uri="{FF2B5EF4-FFF2-40B4-BE49-F238E27FC236}">
                <a16:creationId xmlns:a16="http://schemas.microsoft.com/office/drawing/2014/main" id="{E62BA87F-9BBC-4606-9277-BF31E9F04A07}"/>
              </a:ext>
            </a:extLst>
          </p:cNvPr>
          <p:cNvSpPr/>
          <p:nvPr/>
        </p:nvSpPr>
        <p:spPr>
          <a:xfrm>
            <a:off x="8700327" y="1041376"/>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36" name="Oval 135">
            <a:extLst>
              <a:ext uri="{FF2B5EF4-FFF2-40B4-BE49-F238E27FC236}">
                <a16:creationId xmlns:a16="http://schemas.microsoft.com/office/drawing/2014/main" id="{1C43193C-5066-43B4-9BE1-7A6CEE40B6B9}"/>
              </a:ext>
            </a:extLst>
          </p:cNvPr>
          <p:cNvSpPr/>
          <p:nvPr/>
        </p:nvSpPr>
        <p:spPr>
          <a:xfrm>
            <a:off x="3664076" y="4100494"/>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37" name="Oval 136">
            <a:extLst>
              <a:ext uri="{FF2B5EF4-FFF2-40B4-BE49-F238E27FC236}">
                <a16:creationId xmlns:a16="http://schemas.microsoft.com/office/drawing/2014/main" id="{D67BC380-834E-4BC6-A570-4E08A8ECF677}"/>
              </a:ext>
            </a:extLst>
          </p:cNvPr>
          <p:cNvSpPr/>
          <p:nvPr/>
        </p:nvSpPr>
        <p:spPr>
          <a:xfrm>
            <a:off x="5939205" y="4100494"/>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38" name="Oval 137">
            <a:extLst>
              <a:ext uri="{FF2B5EF4-FFF2-40B4-BE49-F238E27FC236}">
                <a16:creationId xmlns:a16="http://schemas.microsoft.com/office/drawing/2014/main" id="{2CA74AB3-55AA-47DA-BADD-6B3D7445FA9F}"/>
              </a:ext>
            </a:extLst>
          </p:cNvPr>
          <p:cNvSpPr/>
          <p:nvPr/>
        </p:nvSpPr>
        <p:spPr>
          <a:xfrm>
            <a:off x="8700327" y="4099666"/>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grpSp>
        <p:nvGrpSpPr>
          <p:cNvPr id="2" name="Group 7">
            <a:extLst>
              <a:ext uri="{FF2B5EF4-FFF2-40B4-BE49-F238E27FC236}">
                <a16:creationId xmlns:a16="http://schemas.microsoft.com/office/drawing/2014/main" id="{87BA9773-DA38-46A2-B8CD-314E2F9FAACE}"/>
              </a:ext>
            </a:extLst>
          </p:cNvPr>
          <p:cNvGrpSpPr/>
          <p:nvPr/>
        </p:nvGrpSpPr>
        <p:grpSpPr>
          <a:xfrm>
            <a:off x="8657863" y="6171839"/>
            <a:ext cx="418704" cy="384986"/>
            <a:chOff x="8613344" y="6215384"/>
            <a:chExt cx="418704" cy="384986"/>
          </a:xfrm>
        </p:grpSpPr>
        <p:sp>
          <p:nvSpPr>
            <p:cNvPr id="140" name="Oval 139">
              <a:extLst>
                <a:ext uri="{FF2B5EF4-FFF2-40B4-BE49-F238E27FC236}">
                  <a16:creationId xmlns:a16="http://schemas.microsoft.com/office/drawing/2014/main" id="{4A1205AF-A2FC-43A2-B152-FDBDFD223A57}"/>
                </a:ext>
              </a:extLst>
            </p:cNvPr>
            <p:cNvSpPr/>
            <p:nvPr/>
          </p:nvSpPr>
          <p:spPr>
            <a:xfrm>
              <a:off x="8642696" y="6240370"/>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AU" b="1" dirty="0">
                <a:effectLst>
                  <a:outerShdw blurRad="38100" dist="38100" dir="2700000" algn="tl">
                    <a:srgbClr val="000000">
                      <a:alpha val="43137"/>
                    </a:srgbClr>
                  </a:outerShdw>
                </a:effectLst>
              </a:endParaRPr>
            </a:p>
          </p:txBody>
        </p:sp>
        <p:sp>
          <p:nvSpPr>
            <p:cNvPr id="141" name="TextBox 140">
              <a:extLst>
                <a:ext uri="{FF2B5EF4-FFF2-40B4-BE49-F238E27FC236}">
                  <a16:creationId xmlns:a16="http://schemas.microsoft.com/office/drawing/2014/main" id="{6949BF8D-A7A0-48A1-BA01-40D31CDAEFAA}"/>
                </a:ext>
              </a:extLst>
            </p:cNvPr>
            <p:cNvSpPr txBox="1"/>
            <p:nvPr/>
          </p:nvSpPr>
          <p:spPr>
            <a:xfrm>
              <a:off x="8613344" y="6215384"/>
              <a:ext cx="418704" cy="369332"/>
            </a:xfrm>
            <a:prstGeom prst="rect">
              <a:avLst/>
            </a:prstGeom>
            <a:noFill/>
          </p:spPr>
          <p:txBody>
            <a:bodyPr wrap="none" rtlCol="0">
              <a:spAutoFit/>
            </a:bodyPr>
            <a:lstStyle/>
            <a:p>
              <a:r>
                <a:rPr lang="en-AU" b="1" dirty="0">
                  <a:solidFill>
                    <a:schemeClr val="bg1"/>
                  </a:solidFill>
                  <a:effectLst>
                    <a:outerShdw blurRad="38100" dist="38100" dir="2700000" algn="tl">
                      <a:srgbClr val="000000">
                        <a:alpha val="43137"/>
                      </a:srgbClr>
                    </a:outerShdw>
                  </a:effectLst>
                </a:rPr>
                <a:t>10</a:t>
              </a:r>
            </a:p>
          </p:txBody>
        </p:sp>
      </p:grpSp>
      <p:sp>
        <p:nvSpPr>
          <p:cNvPr id="142" name="Oval 141">
            <a:extLst>
              <a:ext uri="{FF2B5EF4-FFF2-40B4-BE49-F238E27FC236}">
                <a16:creationId xmlns:a16="http://schemas.microsoft.com/office/drawing/2014/main" id="{9722893D-B4D0-46D8-8442-DAC6BE7C337E}"/>
              </a:ext>
            </a:extLst>
          </p:cNvPr>
          <p:cNvSpPr/>
          <p:nvPr/>
        </p:nvSpPr>
        <p:spPr>
          <a:xfrm>
            <a:off x="8669847" y="2742124"/>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br>
              <a:rPr lang="en-AU" b="1" dirty="0">
                <a:effectLst>
                  <a:outerShdw blurRad="38100" dist="38100" dir="2700000" algn="tl">
                    <a:srgbClr val="000000">
                      <a:alpha val="43137"/>
                    </a:srgbClr>
                  </a:outerShdw>
                </a:effectLst>
              </a:rPr>
            </a:br>
            <a:endParaRPr lang="en-AU" b="1" dirty="0">
              <a:effectLst>
                <a:outerShdw blurRad="38100" dist="38100" dir="2700000" algn="tl">
                  <a:srgbClr val="000000">
                    <a:alpha val="43137"/>
                  </a:srgbClr>
                </a:outerShdw>
              </a:effectLst>
            </a:endParaRPr>
          </a:p>
        </p:txBody>
      </p:sp>
      <p:sp>
        <p:nvSpPr>
          <p:cNvPr id="143" name="TextBox 142">
            <a:extLst>
              <a:ext uri="{FF2B5EF4-FFF2-40B4-BE49-F238E27FC236}">
                <a16:creationId xmlns:a16="http://schemas.microsoft.com/office/drawing/2014/main" id="{6949BF8D-A7A0-48A1-BA01-40D31CDAEFAA}"/>
              </a:ext>
            </a:extLst>
          </p:cNvPr>
          <p:cNvSpPr txBox="1"/>
          <p:nvPr/>
        </p:nvSpPr>
        <p:spPr>
          <a:xfrm>
            <a:off x="8733555" y="4081195"/>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6</a:t>
            </a:r>
          </a:p>
        </p:txBody>
      </p:sp>
      <p:sp>
        <p:nvSpPr>
          <p:cNvPr id="144" name="TextBox 143">
            <a:extLst>
              <a:ext uri="{FF2B5EF4-FFF2-40B4-BE49-F238E27FC236}">
                <a16:creationId xmlns:a16="http://schemas.microsoft.com/office/drawing/2014/main" id="{6949BF8D-A7A0-48A1-BA01-40D31CDAEFAA}"/>
              </a:ext>
            </a:extLst>
          </p:cNvPr>
          <p:cNvSpPr txBox="1"/>
          <p:nvPr/>
        </p:nvSpPr>
        <p:spPr>
          <a:xfrm>
            <a:off x="8698429" y="2725736"/>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9</a:t>
            </a:r>
          </a:p>
        </p:txBody>
      </p:sp>
      <p:sp>
        <p:nvSpPr>
          <p:cNvPr id="145" name="TextBox 144">
            <a:extLst>
              <a:ext uri="{FF2B5EF4-FFF2-40B4-BE49-F238E27FC236}">
                <a16:creationId xmlns:a16="http://schemas.microsoft.com/office/drawing/2014/main" id="{6949BF8D-A7A0-48A1-BA01-40D31CDAEFAA}"/>
              </a:ext>
            </a:extLst>
          </p:cNvPr>
          <p:cNvSpPr txBox="1"/>
          <p:nvPr/>
        </p:nvSpPr>
        <p:spPr>
          <a:xfrm>
            <a:off x="8728187" y="44707"/>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4</a:t>
            </a:r>
          </a:p>
        </p:txBody>
      </p:sp>
      <p:sp>
        <p:nvSpPr>
          <p:cNvPr id="146" name="TextBox 145">
            <a:extLst>
              <a:ext uri="{FF2B5EF4-FFF2-40B4-BE49-F238E27FC236}">
                <a16:creationId xmlns:a16="http://schemas.microsoft.com/office/drawing/2014/main" id="{6949BF8D-A7A0-48A1-BA01-40D31CDAEFAA}"/>
              </a:ext>
            </a:extLst>
          </p:cNvPr>
          <p:cNvSpPr txBox="1"/>
          <p:nvPr/>
        </p:nvSpPr>
        <p:spPr>
          <a:xfrm>
            <a:off x="6411624" y="1032044"/>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3</a:t>
            </a:r>
          </a:p>
        </p:txBody>
      </p:sp>
      <p:sp>
        <p:nvSpPr>
          <p:cNvPr id="147" name="TextBox 146">
            <a:extLst>
              <a:ext uri="{FF2B5EF4-FFF2-40B4-BE49-F238E27FC236}">
                <a16:creationId xmlns:a16="http://schemas.microsoft.com/office/drawing/2014/main" id="{6949BF8D-A7A0-48A1-BA01-40D31CDAEFAA}"/>
              </a:ext>
            </a:extLst>
          </p:cNvPr>
          <p:cNvSpPr txBox="1"/>
          <p:nvPr/>
        </p:nvSpPr>
        <p:spPr>
          <a:xfrm>
            <a:off x="5974056" y="4090334"/>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8</a:t>
            </a:r>
          </a:p>
        </p:txBody>
      </p:sp>
      <p:sp>
        <p:nvSpPr>
          <p:cNvPr id="148" name="TextBox 147">
            <a:extLst>
              <a:ext uri="{FF2B5EF4-FFF2-40B4-BE49-F238E27FC236}">
                <a16:creationId xmlns:a16="http://schemas.microsoft.com/office/drawing/2014/main" id="{6949BF8D-A7A0-48A1-BA01-40D31CDAEFAA}"/>
              </a:ext>
            </a:extLst>
          </p:cNvPr>
          <p:cNvSpPr txBox="1"/>
          <p:nvPr/>
        </p:nvSpPr>
        <p:spPr>
          <a:xfrm>
            <a:off x="3694556" y="2715125"/>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2</a:t>
            </a:r>
          </a:p>
        </p:txBody>
      </p:sp>
      <p:sp>
        <p:nvSpPr>
          <p:cNvPr id="149" name="TextBox 148">
            <a:extLst>
              <a:ext uri="{FF2B5EF4-FFF2-40B4-BE49-F238E27FC236}">
                <a16:creationId xmlns:a16="http://schemas.microsoft.com/office/drawing/2014/main" id="{6949BF8D-A7A0-48A1-BA01-40D31CDAEFAA}"/>
              </a:ext>
            </a:extLst>
          </p:cNvPr>
          <p:cNvSpPr txBox="1"/>
          <p:nvPr/>
        </p:nvSpPr>
        <p:spPr>
          <a:xfrm>
            <a:off x="8730807" y="1021056"/>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5</a:t>
            </a:r>
          </a:p>
        </p:txBody>
      </p:sp>
      <p:sp>
        <p:nvSpPr>
          <p:cNvPr id="150" name="TextBox 149">
            <a:extLst>
              <a:ext uri="{FF2B5EF4-FFF2-40B4-BE49-F238E27FC236}">
                <a16:creationId xmlns:a16="http://schemas.microsoft.com/office/drawing/2014/main" id="{6949BF8D-A7A0-48A1-BA01-40D31CDAEFAA}"/>
              </a:ext>
            </a:extLst>
          </p:cNvPr>
          <p:cNvSpPr txBox="1"/>
          <p:nvPr/>
        </p:nvSpPr>
        <p:spPr>
          <a:xfrm>
            <a:off x="3694556" y="4090334"/>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7</a:t>
            </a:r>
          </a:p>
        </p:txBody>
      </p:sp>
      <p:sp>
        <p:nvSpPr>
          <p:cNvPr id="151" name="TextBox 150"/>
          <p:cNvSpPr txBox="1"/>
          <p:nvPr/>
        </p:nvSpPr>
        <p:spPr>
          <a:xfrm>
            <a:off x="2568409" y="2807786"/>
            <a:ext cx="1554586" cy="1084912"/>
          </a:xfrm>
          <a:prstGeom prst="rect">
            <a:avLst/>
          </a:prstGeom>
          <a:noFill/>
          <a:ln>
            <a:noFill/>
          </a:ln>
        </p:spPr>
        <p:txBody>
          <a:bodyPr wrap="square" lIns="0" rtlCol="0">
            <a:spAutoFit/>
          </a:bodyPr>
          <a:lstStyle/>
          <a:p>
            <a:r>
              <a:rPr lang="en-US" sz="1100" b="1" cap="all" dirty="0">
                <a:solidFill>
                  <a:srgbClr val="008000"/>
                </a:solidFill>
              </a:rPr>
              <a:t>Performance </a:t>
            </a:r>
          </a:p>
          <a:p>
            <a:pPr>
              <a:spcAft>
                <a:spcPts val="300"/>
              </a:spcAft>
            </a:pPr>
            <a:r>
              <a:rPr lang="en-US" sz="1100" b="1" cap="all" dirty="0">
                <a:solidFill>
                  <a:srgbClr val="008000"/>
                </a:solidFill>
              </a:rPr>
              <a:t>M</a:t>
            </a:r>
            <a:r>
              <a:rPr lang="en-US" sz="1100" b="1" cap="all" dirty="0" err="1">
                <a:solidFill>
                  <a:srgbClr val="008000"/>
                </a:solidFill>
              </a:rPr>
              <a:t>easures</a:t>
            </a:r>
            <a:endParaRPr lang="en-US" sz="1100" b="1" cap="all" dirty="0">
              <a:solidFill>
                <a:srgbClr val="008000"/>
              </a:solidFill>
            </a:endParaRPr>
          </a:p>
          <a:p>
            <a:pPr marL="108000" indent="-108000">
              <a:buClr>
                <a:srgbClr val="008000"/>
              </a:buClr>
              <a:buFont typeface="Wingdings" charset="2"/>
              <a:buChar char=""/>
            </a:pPr>
            <a:r>
              <a:rPr lang="en-GB" sz="1000" cap="all" dirty="0">
                <a:solidFill>
                  <a:schemeClr val="tx1">
                    <a:lumMod val="50000"/>
                    <a:lumOff val="50000"/>
                  </a:schemeClr>
                </a:solidFill>
              </a:rPr>
              <a:t> # satisfied investors</a:t>
            </a:r>
          </a:p>
          <a:p>
            <a:pPr marL="108000" indent="-108000">
              <a:buClr>
                <a:srgbClr val="008000"/>
              </a:buClr>
              <a:buFont typeface="Wingdings" charset="2"/>
              <a:buChar char=""/>
            </a:pPr>
            <a:r>
              <a:rPr lang="en-GB" sz="1000" cap="all" dirty="0">
                <a:solidFill>
                  <a:schemeClr val="tx1">
                    <a:lumMod val="50000"/>
                    <a:lumOff val="50000"/>
                  </a:schemeClr>
                </a:solidFill>
              </a:rPr>
              <a:t> &gt; 15% Annual Growth</a:t>
            </a:r>
          </a:p>
          <a:p>
            <a:pPr marL="108000" indent="-108000">
              <a:buClr>
                <a:srgbClr val="008000"/>
              </a:buClr>
              <a:buFont typeface="Wingdings" charset="2"/>
              <a:buChar char=""/>
            </a:pPr>
            <a:r>
              <a:rPr lang="en-GB" sz="1000" cap="all" dirty="0">
                <a:solidFill>
                  <a:schemeClr val="tx1">
                    <a:lumMod val="50000"/>
                    <a:lumOff val="50000"/>
                  </a:schemeClr>
                </a:solidFill>
              </a:rPr>
              <a:t> raving customers</a:t>
            </a:r>
            <a:br>
              <a:rPr lang="en-US" sz="1000" b="1" cap="all" dirty="0">
                <a:solidFill>
                  <a:srgbClr val="008000"/>
                </a:solidFill>
              </a:rPr>
            </a:br>
            <a:endParaRPr lang="en-US" sz="1000" b="1" cap="all" dirty="0">
              <a:solidFill>
                <a:srgbClr val="008000"/>
              </a:solidFill>
            </a:endParaRPr>
          </a:p>
        </p:txBody>
      </p:sp>
      <p:sp>
        <p:nvSpPr>
          <p:cNvPr id="152" name="TextBox 151"/>
          <p:cNvSpPr txBox="1"/>
          <p:nvPr/>
        </p:nvSpPr>
        <p:spPr>
          <a:xfrm>
            <a:off x="2566219" y="4118140"/>
            <a:ext cx="1457857" cy="261610"/>
          </a:xfrm>
          <a:prstGeom prst="rect">
            <a:avLst/>
          </a:prstGeom>
          <a:noFill/>
        </p:spPr>
        <p:txBody>
          <a:bodyPr wrap="square" lIns="0" rtlCol="0">
            <a:spAutoFit/>
          </a:bodyPr>
          <a:lstStyle/>
          <a:p>
            <a:r>
              <a:rPr lang="en-US" sz="1100" b="1" cap="all" dirty="0">
                <a:solidFill>
                  <a:srgbClr val="008000"/>
                </a:solidFill>
              </a:rPr>
              <a:t>Goals</a:t>
            </a:r>
          </a:p>
        </p:txBody>
      </p:sp>
      <p:sp>
        <p:nvSpPr>
          <p:cNvPr id="153" name="TextBox 152"/>
          <p:cNvSpPr txBox="1"/>
          <p:nvPr/>
        </p:nvSpPr>
        <p:spPr>
          <a:xfrm>
            <a:off x="4297596" y="4118140"/>
            <a:ext cx="1457857" cy="261610"/>
          </a:xfrm>
          <a:prstGeom prst="rect">
            <a:avLst/>
          </a:prstGeom>
          <a:noFill/>
        </p:spPr>
        <p:txBody>
          <a:bodyPr wrap="square" lIns="0" rtlCol="0">
            <a:spAutoFit/>
          </a:bodyPr>
          <a:lstStyle/>
          <a:p>
            <a:r>
              <a:rPr lang="en-US" sz="1100" b="1" cap="all" dirty="0">
                <a:solidFill>
                  <a:srgbClr val="008000"/>
                </a:solidFill>
              </a:rPr>
              <a:t>Frustrations</a:t>
            </a:r>
          </a:p>
        </p:txBody>
      </p:sp>
      <p:sp>
        <p:nvSpPr>
          <p:cNvPr id="154" name="5-Point Star 153"/>
          <p:cNvSpPr/>
          <p:nvPr/>
        </p:nvSpPr>
        <p:spPr>
          <a:xfrm flipH="1">
            <a:off x="7860798" y="1362159"/>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55" name="5-Point Star 154"/>
          <p:cNvSpPr/>
          <p:nvPr/>
        </p:nvSpPr>
        <p:spPr>
          <a:xfrm flipH="1">
            <a:off x="8040078" y="1362159"/>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56" name="5-Point Star 155"/>
          <p:cNvSpPr/>
          <p:nvPr/>
        </p:nvSpPr>
        <p:spPr>
          <a:xfrm flipH="1">
            <a:off x="8227758" y="1362159"/>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57" name="5-Point Star 156"/>
          <p:cNvSpPr/>
          <p:nvPr/>
        </p:nvSpPr>
        <p:spPr>
          <a:xfrm flipH="1">
            <a:off x="7860798" y="1668136"/>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58" name="5-Point Star 157"/>
          <p:cNvSpPr/>
          <p:nvPr/>
        </p:nvSpPr>
        <p:spPr>
          <a:xfrm flipH="1">
            <a:off x="8040078" y="1668136"/>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59" name="5-Point Star 158"/>
          <p:cNvSpPr/>
          <p:nvPr/>
        </p:nvSpPr>
        <p:spPr>
          <a:xfrm flipH="1">
            <a:off x="8227758" y="1668136"/>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60" name="5-Point Star 159"/>
          <p:cNvSpPr/>
          <p:nvPr/>
        </p:nvSpPr>
        <p:spPr>
          <a:xfrm flipH="1">
            <a:off x="8407038" y="1668136"/>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61" name="5-Point Star 160"/>
          <p:cNvSpPr/>
          <p:nvPr/>
        </p:nvSpPr>
        <p:spPr>
          <a:xfrm flipH="1">
            <a:off x="7860798" y="1981467"/>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62" name="5-Point Star 161"/>
          <p:cNvSpPr/>
          <p:nvPr/>
        </p:nvSpPr>
        <p:spPr>
          <a:xfrm flipH="1">
            <a:off x="8040078" y="1981467"/>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63" name="5-Point Star 162"/>
          <p:cNvSpPr/>
          <p:nvPr/>
        </p:nvSpPr>
        <p:spPr>
          <a:xfrm flipH="1">
            <a:off x="8227758" y="1981467"/>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64" name="5-Point Star 163"/>
          <p:cNvSpPr/>
          <p:nvPr/>
        </p:nvSpPr>
        <p:spPr>
          <a:xfrm flipH="1">
            <a:off x="8407038" y="1981467"/>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65" name="5-Point Star 164"/>
          <p:cNvSpPr/>
          <p:nvPr/>
        </p:nvSpPr>
        <p:spPr>
          <a:xfrm flipH="1">
            <a:off x="7860798" y="2277407"/>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66" name="5-Point Star 165"/>
          <p:cNvSpPr/>
          <p:nvPr/>
        </p:nvSpPr>
        <p:spPr>
          <a:xfrm flipH="1">
            <a:off x="8040078" y="2277407"/>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75" name="5-Point Star 174"/>
          <p:cNvSpPr/>
          <p:nvPr/>
        </p:nvSpPr>
        <p:spPr>
          <a:xfrm flipH="1">
            <a:off x="8227374" y="2277407"/>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76" name="5-Point Star 175"/>
          <p:cNvSpPr/>
          <p:nvPr/>
        </p:nvSpPr>
        <p:spPr>
          <a:xfrm flipH="1">
            <a:off x="8396217" y="2277407"/>
            <a:ext cx="144000" cy="144000"/>
          </a:xfrm>
          <a:prstGeom prst="star5">
            <a:avLst/>
          </a:prstGeom>
          <a:solidFill>
            <a:srgbClr val="008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77" name="5-Point Star 176"/>
          <p:cNvSpPr/>
          <p:nvPr/>
        </p:nvSpPr>
        <p:spPr>
          <a:xfrm flipH="1">
            <a:off x="8565334" y="2277407"/>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79" name="5-Point Star 178"/>
          <p:cNvSpPr/>
          <p:nvPr/>
        </p:nvSpPr>
        <p:spPr>
          <a:xfrm flipH="1">
            <a:off x="8565334" y="1981467"/>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80" name="5-Point Star 179"/>
          <p:cNvSpPr/>
          <p:nvPr/>
        </p:nvSpPr>
        <p:spPr>
          <a:xfrm flipH="1">
            <a:off x="8565334" y="1668136"/>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81" name="5-Point Star 180"/>
          <p:cNvSpPr/>
          <p:nvPr/>
        </p:nvSpPr>
        <p:spPr>
          <a:xfrm flipH="1">
            <a:off x="8565334" y="1362159"/>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82" name="5-Point Star 181"/>
          <p:cNvSpPr/>
          <p:nvPr/>
        </p:nvSpPr>
        <p:spPr>
          <a:xfrm flipH="1">
            <a:off x="8396217" y="1362159"/>
            <a:ext cx="144000" cy="144000"/>
          </a:xfrm>
          <a:prstGeom prst="star5">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cxnSp>
        <p:nvCxnSpPr>
          <p:cNvPr id="183" name="Straight Connector 182"/>
          <p:cNvCxnSpPr/>
          <p:nvPr/>
        </p:nvCxnSpPr>
        <p:spPr>
          <a:xfrm rot="5400000">
            <a:off x="5552661" y="4983033"/>
            <a:ext cx="2066890" cy="1588"/>
          </a:xfrm>
          <a:prstGeom prst="line">
            <a:avLst/>
          </a:prstGeom>
          <a:ln w="28575" cap="rnd" cmpd="sng">
            <a:solidFill>
              <a:srgbClr val="008000">
                <a:alpha val="10000"/>
              </a:srgbClr>
            </a:solidFill>
            <a:prstDash val="sysDot"/>
            <a:round/>
          </a:ln>
          <a:effectLst/>
        </p:spPr>
        <p:style>
          <a:lnRef idx="2">
            <a:schemeClr val="accent1"/>
          </a:lnRef>
          <a:fillRef idx="0">
            <a:schemeClr val="accent1"/>
          </a:fillRef>
          <a:effectRef idx="1">
            <a:schemeClr val="accent1"/>
          </a:effectRef>
          <a:fontRef idx="minor">
            <a:schemeClr val="tx1"/>
          </a:fontRef>
        </p:style>
      </p:cxnSp>
      <p:cxnSp>
        <p:nvCxnSpPr>
          <p:cNvPr id="184" name="Straight Connector 183"/>
          <p:cNvCxnSpPr/>
          <p:nvPr/>
        </p:nvCxnSpPr>
        <p:spPr>
          <a:xfrm rot="16200000" flipH="1">
            <a:off x="6034664" y="1634893"/>
            <a:ext cx="1931773" cy="795"/>
          </a:xfrm>
          <a:prstGeom prst="line">
            <a:avLst/>
          </a:prstGeom>
          <a:ln w="28575" cap="rnd" cmpd="sng">
            <a:solidFill>
              <a:srgbClr val="008000">
                <a:alpha val="10000"/>
              </a:srgbClr>
            </a:solidFill>
            <a:prstDash val="sysDot"/>
            <a:round/>
          </a:ln>
          <a:effectLst/>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rot="10800000" flipV="1">
            <a:off x="2300055" y="2601179"/>
            <a:ext cx="6825605" cy="15021"/>
          </a:xfrm>
          <a:prstGeom prst="line">
            <a:avLst/>
          </a:prstGeom>
          <a:ln w="28575" cmpd="sng">
            <a:solidFill>
              <a:srgbClr val="008000">
                <a:alpha val="10000"/>
              </a:srgb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rot="10800000" flipV="1">
            <a:off x="2327274" y="3935361"/>
            <a:ext cx="6825605" cy="15021"/>
          </a:xfrm>
          <a:prstGeom prst="line">
            <a:avLst/>
          </a:prstGeom>
          <a:ln w="28575" cmpd="sng">
            <a:solidFill>
              <a:srgbClr val="008000">
                <a:alpha val="10000"/>
              </a:srgb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rot="10800000" flipV="1">
            <a:off x="2327274" y="6017272"/>
            <a:ext cx="6825605" cy="15021"/>
          </a:xfrm>
          <a:prstGeom prst="line">
            <a:avLst/>
          </a:prstGeom>
          <a:ln w="28575" cmpd="sng">
            <a:solidFill>
              <a:srgbClr val="008000">
                <a:alpha val="10000"/>
              </a:srgbClr>
            </a:solidFill>
            <a:prstDash val="sysDot"/>
          </a:ln>
          <a:effectLst/>
        </p:spPr>
        <p:style>
          <a:lnRef idx="2">
            <a:schemeClr val="accent1"/>
          </a:lnRef>
          <a:fillRef idx="0">
            <a:schemeClr val="accent1"/>
          </a:fillRef>
          <a:effectRef idx="1">
            <a:schemeClr val="accent1"/>
          </a:effectRef>
          <a:fontRef idx="minor">
            <a:schemeClr val="tx1"/>
          </a:fontRef>
        </p:style>
      </p:cxnSp>
      <p:sp>
        <p:nvSpPr>
          <p:cNvPr id="189" name="TextBox 188"/>
          <p:cNvSpPr txBox="1"/>
          <p:nvPr/>
        </p:nvSpPr>
        <p:spPr>
          <a:xfrm>
            <a:off x="2516450" y="6219218"/>
            <a:ext cx="1600051" cy="261610"/>
          </a:xfrm>
          <a:prstGeom prst="rect">
            <a:avLst/>
          </a:prstGeom>
          <a:noFill/>
        </p:spPr>
        <p:txBody>
          <a:bodyPr wrap="square" lIns="0" rtlCol="0">
            <a:spAutoFit/>
          </a:bodyPr>
          <a:lstStyle/>
          <a:p>
            <a:r>
              <a:rPr lang="en-US" sz="1100" b="1" dirty="0">
                <a:solidFill>
                  <a:srgbClr val="008000"/>
                </a:solidFill>
              </a:rPr>
              <a:t>FREQUENTLY USED APPS</a:t>
            </a:r>
          </a:p>
        </p:txBody>
      </p:sp>
      <p:sp>
        <p:nvSpPr>
          <p:cNvPr id="190" name="Oval 189">
            <a:extLst>
              <a:ext uri="{FF2B5EF4-FFF2-40B4-BE49-F238E27FC236}">
                <a16:creationId xmlns:a16="http://schemas.microsoft.com/office/drawing/2014/main" id="{FF8F166C-8F5C-4950-AB34-FA8151401375}"/>
              </a:ext>
            </a:extLst>
          </p:cNvPr>
          <p:cNvSpPr/>
          <p:nvPr/>
        </p:nvSpPr>
        <p:spPr>
          <a:xfrm>
            <a:off x="1915035" y="55344"/>
            <a:ext cx="360000" cy="360000"/>
          </a:xfrm>
          <a:prstGeom prst="ellipse">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AU" b="1" dirty="0">
              <a:effectLst>
                <a:outerShdw blurRad="38100" dist="38100" dir="2700000" algn="tl">
                  <a:srgbClr val="000000">
                    <a:alpha val="43137"/>
                  </a:srgbClr>
                </a:outerShdw>
              </a:effectLst>
            </a:endParaRPr>
          </a:p>
        </p:txBody>
      </p:sp>
      <p:sp>
        <p:nvSpPr>
          <p:cNvPr id="191" name="TextBox 190">
            <a:extLst>
              <a:ext uri="{FF2B5EF4-FFF2-40B4-BE49-F238E27FC236}">
                <a16:creationId xmlns:a16="http://schemas.microsoft.com/office/drawing/2014/main" id="{6949BF8D-A7A0-48A1-BA01-40D31CDAEFAA}"/>
              </a:ext>
            </a:extLst>
          </p:cNvPr>
          <p:cNvSpPr txBox="1"/>
          <p:nvPr/>
        </p:nvSpPr>
        <p:spPr>
          <a:xfrm>
            <a:off x="1935679" y="35024"/>
            <a:ext cx="301660" cy="369332"/>
          </a:xfrm>
          <a:prstGeom prst="rect">
            <a:avLst/>
          </a:prstGeom>
          <a:noFill/>
        </p:spPr>
        <p:txBody>
          <a:bodyPr wrap="square" rtlCol="0">
            <a:spAutoFit/>
          </a:bodyPr>
          <a:lstStyle/>
          <a:p>
            <a:r>
              <a:rPr lang="en-AU" b="1" dirty="0">
                <a:solidFill>
                  <a:schemeClr val="bg1"/>
                </a:solidFill>
                <a:effectLst>
                  <a:outerShdw blurRad="38100" dist="38100" dir="2700000" algn="tl">
                    <a:srgbClr val="000000">
                      <a:alpha val="43137"/>
                    </a:srgbClr>
                  </a:outerShdw>
                </a:effectLst>
              </a:rPr>
              <a:t>1</a:t>
            </a:r>
          </a:p>
        </p:txBody>
      </p:sp>
      <p:sp>
        <p:nvSpPr>
          <p:cNvPr id="105" name="TextBox 104"/>
          <p:cNvSpPr txBox="1"/>
          <p:nvPr/>
        </p:nvSpPr>
        <p:spPr>
          <a:xfrm>
            <a:off x="3454560" y="231309"/>
            <a:ext cx="4602311" cy="781888"/>
          </a:xfrm>
          <a:prstGeom prst="rect">
            <a:avLst/>
          </a:prstGeom>
          <a:noFill/>
        </p:spPr>
        <p:txBody>
          <a:bodyPr wrap="square" lIns="0" rIns="0" rtlCol="0">
            <a:noAutofit/>
          </a:bodyPr>
          <a:lstStyle/>
          <a:p>
            <a:pPr algn="ctr"/>
            <a:r>
              <a:rPr lang="en-AU" sz="1600" i="1" dirty="0">
                <a:solidFill>
                  <a:schemeClr val="bg1"/>
                </a:solidFill>
                <a:latin typeface="Adobe Garamond Pro"/>
                <a:cs typeface="Adobe Garamond Pro"/>
              </a:rPr>
              <a:t>“We want our widgets to be renowned for their quality and our business for its customer service”</a:t>
            </a:r>
            <a:endParaRPr lang="en-US" sz="1600" i="1" dirty="0">
              <a:latin typeface="Adobe Garamond Pro"/>
              <a:cs typeface="Adobe Garamond Pro"/>
            </a:endParaRPr>
          </a:p>
        </p:txBody>
      </p:sp>
      <p:pic>
        <p:nvPicPr>
          <p:cNvPr id="78" name="Picture 77" descr="MC_Logo.jpg"/>
          <p:cNvPicPr>
            <a:picLocks noChangeAspect="1"/>
          </p:cNvPicPr>
          <p:nvPr/>
        </p:nvPicPr>
        <p:blipFill>
          <a:blip r:embed="rId7"/>
          <a:stretch>
            <a:fillRect/>
          </a:stretch>
        </p:blipFill>
        <p:spPr>
          <a:xfrm>
            <a:off x="7642148" y="6138357"/>
            <a:ext cx="268942" cy="268942"/>
          </a:xfrm>
          <a:prstGeom prst="rect">
            <a:avLst/>
          </a:prstGeom>
        </p:spPr>
      </p:pic>
      <p:sp>
        <p:nvSpPr>
          <p:cNvPr id="81" name="TextBox 80"/>
          <p:cNvSpPr txBox="1"/>
          <p:nvPr/>
        </p:nvSpPr>
        <p:spPr>
          <a:xfrm>
            <a:off x="4556155" y="6488272"/>
            <a:ext cx="427679" cy="215444"/>
          </a:xfrm>
          <a:prstGeom prst="rect">
            <a:avLst/>
          </a:prstGeom>
          <a:noFill/>
        </p:spPr>
        <p:txBody>
          <a:bodyPr wrap="square" lIns="0" tIns="0" rIns="0" bIns="0" rtlCol="0">
            <a:spAutoFit/>
          </a:bodyPr>
          <a:lstStyle/>
          <a:p>
            <a:pPr algn="ctr"/>
            <a:r>
              <a:rPr lang="es-ES_tradnl" sz="700" dirty="0" err="1">
                <a:solidFill>
                  <a:schemeClr val="tx1">
                    <a:lumMod val="50000"/>
                    <a:lumOff val="50000"/>
                  </a:schemeClr>
                </a:solidFill>
              </a:rPr>
              <a:t>Monday</a:t>
            </a:r>
            <a:r>
              <a:rPr lang="es-ES_tradnl" sz="700" dirty="0">
                <a:solidFill>
                  <a:schemeClr val="tx1">
                    <a:lumMod val="50000"/>
                    <a:lumOff val="50000"/>
                  </a:schemeClr>
                </a:solidFill>
              </a:rPr>
              <a:t> CRM</a:t>
            </a:r>
            <a:endParaRPr lang="en-US" dirty="0"/>
          </a:p>
        </p:txBody>
      </p:sp>
      <p:sp>
        <p:nvSpPr>
          <p:cNvPr id="82" name="TextBox 81"/>
          <p:cNvSpPr txBox="1"/>
          <p:nvPr/>
        </p:nvSpPr>
        <p:spPr>
          <a:xfrm>
            <a:off x="7508116" y="6473978"/>
            <a:ext cx="536892" cy="107722"/>
          </a:xfrm>
          <a:prstGeom prst="rect">
            <a:avLst/>
          </a:prstGeom>
          <a:noFill/>
        </p:spPr>
        <p:txBody>
          <a:bodyPr wrap="square" lIns="0" tIns="0" rIns="0" bIns="0" rtlCol="0">
            <a:spAutoFit/>
          </a:bodyPr>
          <a:lstStyle/>
          <a:p>
            <a:pPr lvl="0" algn="ctr"/>
            <a:r>
              <a:rPr lang="en-GB" sz="700" dirty="0" err="1">
                <a:solidFill>
                  <a:srgbClr val="7F7F7F"/>
                </a:solidFill>
              </a:rPr>
              <a:t>Mailchimp</a:t>
            </a:r>
            <a:endParaRPr lang="en-US" dirty="0"/>
          </a:p>
        </p:txBody>
      </p:sp>
    </p:spTree>
    <p:extLst>
      <p:ext uri="{BB962C8B-B14F-4D97-AF65-F5344CB8AC3E}">
        <p14:creationId xmlns:p14="http://schemas.microsoft.com/office/powerpoint/2010/main" val="609042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673</Words>
  <Application>Microsoft Office PowerPoint</Application>
  <PresentationFormat>On-screen Show (4:3)</PresentationFormat>
  <Paragraphs>153</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Adobe Garamond Pro</vt:lpstr>
      <vt:lpstr>Arial</vt:lpstr>
      <vt:lpstr>Calibri</vt:lpstr>
      <vt:lpstr>Georgia</vt:lpstr>
      <vt:lpstr>Wingdings</vt:lpstr>
      <vt:lpstr>Office Theme</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Successful Job Seekers Do book</dc:title>
  <dc:subject>Part 2.3 - Avatar</dc:subject>
  <dc:creator/>
  <dc:description>Copyright 2022. For personal use only. Contact ian@ianallanauthor.com if unsure</dc:description>
  <cp:lastModifiedBy/>
  <cp:revision>1</cp:revision>
  <dcterms:created xsi:type="dcterms:W3CDTF">2022-03-01T23:50:51Z</dcterms:created>
  <dcterms:modified xsi:type="dcterms:W3CDTF">2022-03-05T23:31:45Z</dcterms:modified>
</cp:coreProperties>
</file>