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65" r:id="rId2"/>
    <p:sldId id="264" r:id="rId3"/>
  </p:sldIdLst>
  <p:sldSz cx="9144000" cy="6858000" type="screen4x3"/>
  <p:notesSz cx="6799263" cy="98758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an allan" initials="ia" lastIdx="1" clrIdx="0">
    <p:extLst>
      <p:ext uri="{19B8F6BF-5375-455C-9EA6-DF929625EA0E}">
        <p15:presenceInfo xmlns:p15="http://schemas.microsoft.com/office/powerpoint/2012/main" userId="ian alla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8CB2"/>
    <a:srgbClr val="4B569E"/>
    <a:srgbClr val="1530B4"/>
    <a:srgbClr val="1B8CB2"/>
    <a:srgbClr val="147FAE"/>
    <a:srgbClr val="269FB8"/>
    <a:srgbClr val="2899B6"/>
    <a:srgbClr val="188CB3"/>
    <a:srgbClr val="00C3A5"/>
    <a:srgbClr val="006C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356" autoAdjust="0"/>
    <p:restoredTop sz="96283" autoAdjust="0"/>
  </p:normalViewPr>
  <p:slideViewPr>
    <p:cSldViewPr snapToGrid="0" snapToObjects="1">
      <p:cViewPr varScale="1">
        <p:scale>
          <a:sx n="104" d="100"/>
          <a:sy n="104" d="100"/>
        </p:scale>
        <p:origin x="2220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Objects="1">
      <p:cViewPr varScale="1">
        <p:scale>
          <a:sx n="96" d="100"/>
          <a:sy n="96" d="100"/>
        </p:scale>
        <p:origin x="-4496" y="-96"/>
      </p:cViewPr>
      <p:guideLst>
        <p:guide orient="horz" pos="3110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1275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6F0694-35A9-6344-AC95-524A1FEA20E8}" type="datetimeFigureOut">
              <a:rPr lang="en-AU" smtClean="0"/>
              <a:pPr/>
              <a:t>2/03/2022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80538"/>
            <a:ext cx="294640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1275" y="9380538"/>
            <a:ext cx="294640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520821-88B7-1B4F-A5E5-253369545B1F}" type="slidenum">
              <a:rPr lang="en-AU" smtClean="0"/>
              <a:pPr/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46347" cy="493792"/>
          </a:xfrm>
          <a:prstGeom prst="rect">
            <a:avLst/>
          </a:prstGeom>
        </p:spPr>
        <p:txBody>
          <a:bodyPr vert="horz" lIns="90338" tIns="45169" rIns="90338" bIns="4516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344" y="2"/>
            <a:ext cx="2946347" cy="493792"/>
          </a:xfrm>
          <a:prstGeom prst="rect">
            <a:avLst/>
          </a:prstGeom>
        </p:spPr>
        <p:txBody>
          <a:bodyPr vert="horz" lIns="90338" tIns="45169" rIns="90338" bIns="45169" rtlCol="0"/>
          <a:lstStyle>
            <a:lvl1pPr algn="r">
              <a:defRPr sz="1200"/>
            </a:lvl1pPr>
          </a:lstStyle>
          <a:p>
            <a:fld id="{EEAB6674-EB27-994C-A905-1D122DBD1C2E}" type="datetimeFigureOut">
              <a:rPr lang="en-US" smtClean="0"/>
              <a:pPr/>
              <a:t>3/2/2022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8688" y="739775"/>
            <a:ext cx="4941887" cy="37068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338" tIns="45169" rIns="90338" bIns="4516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7" y="4691023"/>
            <a:ext cx="5439410" cy="4444127"/>
          </a:xfrm>
          <a:prstGeom prst="rect">
            <a:avLst/>
          </a:prstGeom>
        </p:spPr>
        <p:txBody>
          <a:bodyPr vert="horz" lIns="90338" tIns="45169" rIns="90338" bIns="45169" rtlCol="0"/>
          <a:lstStyle/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380333"/>
            <a:ext cx="2946347" cy="493792"/>
          </a:xfrm>
          <a:prstGeom prst="rect">
            <a:avLst/>
          </a:prstGeom>
        </p:spPr>
        <p:txBody>
          <a:bodyPr vert="horz" lIns="90338" tIns="45169" rIns="90338" bIns="4516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344" y="9380333"/>
            <a:ext cx="2946347" cy="493792"/>
          </a:xfrm>
          <a:prstGeom prst="rect">
            <a:avLst/>
          </a:prstGeom>
        </p:spPr>
        <p:txBody>
          <a:bodyPr vert="horz" lIns="90338" tIns="45169" rIns="90338" bIns="45169" rtlCol="0" anchor="b"/>
          <a:lstStyle>
            <a:lvl1pPr algn="r">
              <a:defRPr sz="1200"/>
            </a:lvl1pPr>
          </a:lstStyle>
          <a:p>
            <a:fld id="{0D88733B-3D0B-6E4E-AE60-031C1700E8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8114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88733B-3D0B-6E4E-AE60-031C1700E890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9490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88733B-3D0B-6E4E-AE60-031C1700E890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3737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EF0B-12BF-FB45-8F30-C3AAC4427A0F}" type="datetimeFigureOut">
              <a:rPr lang="en-US" smtClean="0"/>
              <a:pPr/>
              <a:t>3/2/2022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FA3F9-C1D3-3242-B774-EB284E9E81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86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EF0B-12BF-FB45-8F30-C3AAC4427A0F}" type="datetimeFigureOut">
              <a:rPr lang="en-US" smtClean="0"/>
              <a:pPr/>
              <a:t>3/2/2022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FA3F9-C1D3-3242-B774-EB284E9E81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419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EF0B-12BF-FB45-8F30-C3AAC4427A0F}" type="datetimeFigureOut">
              <a:rPr lang="en-US" smtClean="0"/>
              <a:pPr/>
              <a:t>3/2/2022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FA3F9-C1D3-3242-B774-EB284E9E81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975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EF0B-12BF-FB45-8F30-C3AAC4427A0F}" type="datetimeFigureOut">
              <a:rPr lang="en-US" smtClean="0"/>
              <a:pPr/>
              <a:t>3/2/2022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FA3F9-C1D3-3242-B774-EB284E9E81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736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EF0B-12BF-FB45-8F30-C3AAC4427A0F}" type="datetimeFigureOut">
              <a:rPr lang="en-US" smtClean="0"/>
              <a:pPr/>
              <a:t>3/2/2022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FA3F9-C1D3-3242-B774-EB284E9E81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476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EF0B-12BF-FB45-8F30-C3AAC4427A0F}" type="datetimeFigureOut">
              <a:rPr lang="en-US" smtClean="0"/>
              <a:pPr/>
              <a:t>3/2/2022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FA3F9-C1D3-3242-B774-EB284E9E81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6568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EF0B-12BF-FB45-8F30-C3AAC4427A0F}" type="datetimeFigureOut">
              <a:rPr lang="en-US" smtClean="0"/>
              <a:pPr/>
              <a:t>3/2/2022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FA3F9-C1D3-3242-B774-EB284E9E81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1060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EF0B-12BF-FB45-8F30-C3AAC4427A0F}" type="datetimeFigureOut">
              <a:rPr lang="en-US" smtClean="0"/>
              <a:pPr/>
              <a:t>3/2/2022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FA3F9-C1D3-3242-B774-EB284E9E81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310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EF0B-12BF-FB45-8F30-C3AAC4427A0F}" type="datetimeFigureOut">
              <a:rPr lang="en-US" smtClean="0"/>
              <a:pPr/>
              <a:t>3/2/2022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FA3F9-C1D3-3242-B774-EB284E9E81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578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EF0B-12BF-FB45-8F30-C3AAC4427A0F}" type="datetimeFigureOut">
              <a:rPr lang="en-US" smtClean="0"/>
              <a:pPr/>
              <a:t>3/2/2022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FA3F9-C1D3-3242-B774-EB284E9E81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5611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EF0B-12BF-FB45-8F30-C3AAC4427A0F}" type="datetimeFigureOut">
              <a:rPr lang="en-US" smtClean="0"/>
              <a:pPr/>
              <a:t>3/2/2022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FA3F9-C1D3-3242-B774-EB284E9E81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534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F8EF0B-12BF-FB45-8F30-C3AAC4427A0F}" type="datetimeFigureOut">
              <a:rPr lang="en-US" smtClean="0"/>
              <a:pPr/>
              <a:t>3/2/2022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1FA3F9-C1D3-3242-B774-EB284E9E81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543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/>
        </p:nvSpPr>
        <p:spPr>
          <a:xfrm>
            <a:off x="2327274" y="-1"/>
            <a:ext cx="6825606" cy="2735502"/>
          </a:xfrm>
          <a:prstGeom prst="rect">
            <a:avLst/>
          </a:prstGeom>
          <a:gradFill flip="none" rotWithShape="1">
            <a:gsLst>
              <a:gs pos="0">
                <a:srgbClr val="008000">
                  <a:alpha val="55000"/>
                </a:srgbClr>
              </a:gs>
              <a:gs pos="100000">
                <a:srgbClr val="FFFFFF">
                  <a:alpha val="15000"/>
                </a:srgbClr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00"/>
              </a:solidFill>
            </a:endParaRPr>
          </a:p>
        </p:txBody>
      </p:sp>
      <p:sp>
        <p:nvSpPr>
          <p:cNvPr id="178" name="Rounded Rectangle 177"/>
          <p:cNvSpPr/>
          <p:nvPr/>
        </p:nvSpPr>
        <p:spPr>
          <a:xfrm>
            <a:off x="2566218" y="205909"/>
            <a:ext cx="6378995" cy="471450"/>
          </a:xfrm>
          <a:prstGeom prst="roundRect">
            <a:avLst/>
          </a:prstGeom>
          <a:solidFill>
            <a:srgbClr val="008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97" name="Picture 96" descr="Articulated Figure Long_Crop2_GREEN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526" y="-16949"/>
            <a:ext cx="2336800" cy="68580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 flipV="1">
            <a:off x="-9525" y="-6093"/>
            <a:ext cx="2336799" cy="282643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62000"/>
                </a:schemeClr>
              </a:gs>
              <a:gs pos="100000">
                <a:srgbClr val="FFFFFF">
                  <a:alpha val="0"/>
                </a:srgbClr>
              </a:gs>
            </a:gsLst>
            <a:lin ang="16200000" scaled="0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-9526" y="272240"/>
            <a:ext cx="23455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LOU WOODYARD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87716" y="543954"/>
            <a:ext cx="153835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solidFill>
                  <a:srgbClr val="FFFFFF"/>
                </a:solidFill>
              </a:rPr>
              <a:t>Age: Late 40s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11009" y="1006753"/>
            <a:ext cx="15383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FFFFFF"/>
                </a:solidFill>
              </a:rPr>
              <a:t>COMPANY ACCOUNTANT</a:t>
            </a:r>
          </a:p>
        </p:txBody>
      </p:sp>
      <p:cxnSp>
        <p:nvCxnSpPr>
          <p:cNvPr id="14" name="Straight Connector 13"/>
          <p:cNvCxnSpPr/>
          <p:nvPr/>
        </p:nvCxnSpPr>
        <p:spPr>
          <a:xfrm>
            <a:off x="809918" y="898321"/>
            <a:ext cx="745127" cy="0"/>
          </a:xfrm>
          <a:prstGeom prst="line">
            <a:avLst/>
          </a:prstGeom>
          <a:ln w="3175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52657" y="1370980"/>
            <a:ext cx="1105088" cy="11043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200" b="1" baseline="30000" dirty="0">
                <a:solidFill>
                  <a:schemeClr val="bg1"/>
                </a:solidFill>
              </a:rPr>
              <a:t>· PERSONALITY TYPE</a:t>
            </a:r>
          </a:p>
          <a:p>
            <a:pPr>
              <a:lnSpc>
                <a:spcPct val="120000"/>
              </a:lnSpc>
            </a:pPr>
            <a:r>
              <a:rPr lang="en-US" sz="1200" baseline="30000" dirty="0">
                <a:solidFill>
                  <a:schemeClr val="bg1"/>
                </a:solidFill>
              </a:rPr>
              <a:t>  AFFILIATIVE</a:t>
            </a:r>
          </a:p>
          <a:p>
            <a:pPr>
              <a:lnSpc>
                <a:spcPct val="110000"/>
              </a:lnSpc>
            </a:pPr>
            <a:endParaRPr lang="en-US" sz="1200" b="1" baseline="30000" dirty="0">
              <a:solidFill>
                <a:schemeClr val="bg1"/>
              </a:solidFill>
            </a:endParaRPr>
          </a:p>
          <a:p>
            <a:pPr>
              <a:lnSpc>
                <a:spcPct val="120000"/>
              </a:lnSpc>
            </a:pPr>
            <a:r>
              <a:rPr lang="en-US" sz="1200" b="1" baseline="30000" dirty="0">
                <a:solidFill>
                  <a:schemeClr val="bg1"/>
                </a:solidFill>
              </a:rPr>
              <a:t>· REPORTS TO</a:t>
            </a:r>
            <a:endParaRPr lang="en-US" sz="1200" baseline="30000" dirty="0">
              <a:solidFill>
                <a:schemeClr val="bg1"/>
              </a:solidFill>
            </a:endParaRPr>
          </a:p>
          <a:p>
            <a:pPr>
              <a:lnSpc>
                <a:spcPct val="120000"/>
              </a:lnSpc>
            </a:pPr>
            <a:r>
              <a:rPr lang="mr-IN" sz="1200" baseline="30000" dirty="0">
                <a:solidFill>
                  <a:schemeClr val="bg1"/>
                </a:solidFill>
              </a:rPr>
              <a:t> </a:t>
            </a:r>
            <a:r>
              <a:rPr lang="en-GB" sz="1200" baseline="30000" dirty="0">
                <a:solidFill>
                  <a:schemeClr val="bg1"/>
                </a:solidFill>
              </a:rPr>
              <a:t>CEO</a:t>
            </a:r>
          </a:p>
          <a:p>
            <a:pPr>
              <a:lnSpc>
                <a:spcPct val="120000"/>
              </a:lnSpc>
            </a:pPr>
            <a:endParaRPr lang="en-GB" sz="1200" baseline="30000" dirty="0">
              <a:solidFill>
                <a:schemeClr val="bg1"/>
              </a:solidFill>
            </a:endParaRPr>
          </a:p>
          <a:p>
            <a:pPr>
              <a:lnSpc>
                <a:spcPct val="120000"/>
              </a:lnSpc>
            </a:pPr>
            <a:r>
              <a:rPr lang="en-US" sz="1200" b="1" baseline="30000" dirty="0">
                <a:solidFill>
                  <a:schemeClr val="bg1"/>
                </a:solidFill>
              </a:rPr>
              <a:t>· STAFF: 3</a:t>
            </a:r>
            <a:endParaRPr lang="mr-IN" sz="1000" baseline="30000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268379" y="1370980"/>
            <a:ext cx="1010150" cy="9725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200" b="1" baseline="30000" dirty="0">
                <a:solidFill>
                  <a:schemeClr val="bg1"/>
                </a:solidFill>
              </a:rPr>
              <a:t>· INCOME</a:t>
            </a:r>
          </a:p>
          <a:p>
            <a:pPr>
              <a:lnSpc>
                <a:spcPct val="120000"/>
              </a:lnSpc>
            </a:pPr>
            <a:r>
              <a:rPr lang="en-US" sz="1200" baseline="30000" dirty="0">
                <a:solidFill>
                  <a:schemeClr val="bg1"/>
                </a:solidFill>
              </a:rPr>
              <a:t>  $180K</a:t>
            </a:r>
          </a:p>
          <a:p>
            <a:pPr>
              <a:lnSpc>
                <a:spcPct val="120000"/>
              </a:lnSpc>
            </a:pPr>
            <a:endParaRPr lang="en-US" sz="1200" b="1" baseline="30000" dirty="0">
              <a:solidFill>
                <a:schemeClr val="bg1"/>
              </a:solidFill>
            </a:endParaRPr>
          </a:p>
          <a:p>
            <a:pPr>
              <a:lnSpc>
                <a:spcPct val="120000"/>
              </a:lnSpc>
            </a:pPr>
            <a:r>
              <a:rPr lang="en-US" sz="1200" b="1" baseline="30000" dirty="0">
                <a:solidFill>
                  <a:schemeClr val="bg1"/>
                </a:solidFill>
              </a:rPr>
              <a:t>· EDUCATION</a:t>
            </a:r>
            <a:r>
              <a:rPr lang="en-US" sz="1200" baseline="30000" dirty="0">
                <a:solidFill>
                  <a:schemeClr val="bg1"/>
                </a:solidFill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GB" sz="1200" baseline="30000" dirty="0">
                <a:solidFill>
                  <a:schemeClr val="bg1"/>
                </a:solidFill>
              </a:rPr>
              <a:t>  Batchelor of </a:t>
            </a:r>
          </a:p>
          <a:p>
            <a:pPr>
              <a:lnSpc>
                <a:spcPct val="120000"/>
              </a:lnSpc>
            </a:pPr>
            <a:r>
              <a:rPr lang="en-GB" sz="1200" baseline="30000" dirty="0">
                <a:solidFill>
                  <a:schemeClr val="bg1"/>
                </a:solidFill>
              </a:rPr>
              <a:t>  Accounting</a:t>
            </a:r>
            <a:endParaRPr lang="mr-IN" sz="1200" baseline="30000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568409" y="736483"/>
            <a:ext cx="3845406" cy="622927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>
              <a:lnSpc>
                <a:spcPts val="1200"/>
              </a:lnSpc>
              <a:spcAft>
                <a:spcPts val="600"/>
              </a:spcAft>
            </a:pPr>
            <a:r>
              <a:rPr lang="en-US" sz="1100" b="1" dirty="0">
                <a:solidFill>
                  <a:srgbClr val="008000"/>
                </a:solidFill>
              </a:rPr>
              <a:t>BIO</a:t>
            </a:r>
            <a:endParaRPr lang="en-AU" sz="11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>
              <a:lnSpc>
                <a:spcPts val="1200"/>
              </a:lnSpc>
              <a:spcAft>
                <a:spcPts val="600"/>
              </a:spcAft>
            </a:pPr>
            <a:r>
              <a:rPr lang="en-US" sz="900" dirty="0">
                <a:solidFill>
                  <a:srgbClr val="008000"/>
                </a:solidFill>
              </a:rPr>
              <a:t>While studying Lou worked in a cafe and then as a book keeper in a small business.  </a:t>
            </a:r>
            <a:endParaRPr lang="en-AU" sz="900" dirty="0">
              <a:solidFill>
                <a:srgbClr val="008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568409" y="4500388"/>
            <a:ext cx="1686556" cy="106182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171450" lvl="0" indent="-171450">
              <a:buClr>
                <a:srgbClr val="008000"/>
              </a:buClr>
              <a:buFont typeface="Wingdings" charset="2"/>
              <a:buChar char="§"/>
            </a:pPr>
            <a:r>
              <a:rPr lang="en-GB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Smooth acquisition of </a:t>
            </a:r>
            <a:r>
              <a:rPr lang="en-GB" sz="9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Truckin</a:t>
            </a:r>
            <a:r>
              <a:rPr lang="en-GB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Bits.</a:t>
            </a:r>
          </a:p>
          <a:p>
            <a:pPr marL="171450" indent="-171450">
              <a:buClr>
                <a:srgbClr val="008000"/>
              </a:buClr>
              <a:buFont typeface="Wingdings" charset="2"/>
              <a:buChar char="§"/>
            </a:pPr>
            <a:r>
              <a:rPr lang="en-GB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Smooth implementation of ERP.</a:t>
            </a:r>
          </a:p>
          <a:p>
            <a:pPr marL="171450" lvl="0" indent="-171450">
              <a:buClr>
                <a:srgbClr val="008000"/>
              </a:buClr>
              <a:buFont typeface="Wingdings" charset="2"/>
              <a:buChar char="§"/>
            </a:pPr>
            <a: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Train staff to use ERP.</a:t>
            </a:r>
          </a:p>
          <a:p>
            <a:pPr marL="171450" lvl="0" indent="-171450">
              <a:buClr>
                <a:srgbClr val="008000"/>
              </a:buClr>
              <a:buFont typeface="Wingdings" charset="2"/>
              <a:buChar char="§"/>
            </a:pPr>
            <a: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Train staff to use now business systems.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23783" y="4500388"/>
            <a:ext cx="2475576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171450" indent="-171450">
              <a:buClr>
                <a:srgbClr val="008000"/>
              </a:buClr>
              <a:buFont typeface="Wingdings" charset="2"/>
              <a:buChar char="§"/>
            </a:pPr>
            <a:r>
              <a:rPr lang="en-US" sz="900" dirty="0">
                <a:solidFill>
                  <a:srgbClr val="7F7F7F"/>
                </a:solidFill>
              </a:rPr>
              <a:t>Outdates systems and software.</a:t>
            </a:r>
          </a:p>
          <a:p>
            <a:pPr marL="171450" lvl="0" indent="-171450">
              <a:buClr>
                <a:srgbClr val="008000"/>
              </a:buClr>
              <a:buFont typeface="Wingdings" charset="2"/>
              <a:buChar char="§"/>
            </a:pPr>
            <a:r>
              <a:rPr lang="en-US" sz="900" dirty="0">
                <a:solidFill>
                  <a:srgbClr val="7F7F7F"/>
                </a:solidFill>
              </a:rPr>
              <a:t>Incompatible systems</a:t>
            </a:r>
          </a:p>
          <a:p>
            <a:pPr marL="171450" lvl="0" indent="-171450">
              <a:buClr>
                <a:srgbClr val="008000"/>
              </a:buClr>
              <a:buFont typeface="Wingdings" charset="2"/>
              <a:buChar char="§"/>
            </a:pPr>
            <a:r>
              <a:rPr lang="en-US" sz="900" dirty="0">
                <a:solidFill>
                  <a:srgbClr val="7F7F7F"/>
                </a:solidFill>
              </a:rPr>
              <a:t>Understaffed.</a:t>
            </a:r>
          </a:p>
          <a:p>
            <a:pPr marL="171450" lvl="0" indent="-171450">
              <a:buClr>
                <a:srgbClr val="008000"/>
              </a:buClr>
              <a:buFont typeface="Wingdings" charset="2"/>
              <a:buChar char="§"/>
            </a:pPr>
            <a:r>
              <a:rPr lang="en-US" sz="900" dirty="0">
                <a:solidFill>
                  <a:srgbClr val="7F7F7F"/>
                </a:solidFill>
              </a:rPr>
              <a:t>Narrow skillsets of staff.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810388" y="258424"/>
            <a:ext cx="5720822" cy="33855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GB" sz="1600" i="1" dirty="0">
                <a:solidFill>
                  <a:schemeClr val="bg1"/>
                </a:solidFill>
                <a:latin typeface="Adobe Garamond Pro"/>
                <a:cs typeface="Adobe Garamond Pro"/>
              </a:rPr>
              <a:t>“</a:t>
            </a:r>
            <a:r>
              <a:rPr lang="en-US" sz="1600" i="1" dirty="0">
                <a:solidFill>
                  <a:schemeClr val="bg1"/>
                </a:solidFill>
                <a:latin typeface="Adobe Garamond Pro"/>
                <a:cs typeface="Adobe Garamond Pro"/>
              </a:rPr>
              <a:t>Behind every good business is a great accountant.”</a:t>
            </a:r>
            <a:endParaRPr lang="en-US" sz="1600" i="1" dirty="0">
              <a:latin typeface="Adobe Garamond Pro"/>
              <a:cs typeface="Adobe Garamond Pro"/>
            </a:endParaRPr>
          </a:p>
        </p:txBody>
      </p:sp>
      <p:sp>
        <p:nvSpPr>
          <p:cNvPr id="31" name="TextBox 30"/>
          <p:cNvSpPr txBox="1"/>
          <p:nvPr/>
        </p:nvSpPr>
        <p:spPr>
          <a:xfrm rot="10800000">
            <a:off x="7751052" y="205907"/>
            <a:ext cx="1374608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50000"/>
              </a:lnSpc>
            </a:pPr>
            <a:endParaRPr lang="en-US" sz="8000" dirty="0">
              <a:solidFill>
                <a:schemeClr val="bg1">
                  <a:alpha val="26000"/>
                </a:schemeClr>
              </a:solidFill>
              <a:latin typeface="Georgia"/>
              <a:cs typeface="Georgia"/>
            </a:endParaRPr>
          </a:p>
          <a:p>
            <a:pPr>
              <a:lnSpc>
                <a:spcPct val="50000"/>
              </a:lnSpc>
            </a:pPr>
            <a:endParaRPr lang="en-US" dirty="0"/>
          </a:p>
        </p:txBody>
      </p:sp>
      <p:cxnSp>
        <p:nvCxnSpPr>
          <p:cNvPr id="39" name="Straight Connector 38"/>
          <p:cNvCxnSpPr/>
          <p:nvPr/>
        </p:nvCxnSpPr>
        <p:spPr>
          <a:xfrm rot="10800000" flipV="1">
            <a:off x="2327274" y="4026584"/>
            <a:ext cx="6825605" cy="15021"/>
          </a:xfrm>
          <a:prstGeom prst="line">
            <a:avLst/>
          </a:prstGeom>
          <a:ln w="28575" cmpd="sng">
            <a:solidFill>
              <a:srgbClr val="008000">
                <a:alpha val="10000"/>
              </a:srgbClr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rot="5400000">
            <a:off x="2652017" y="4386523"/>
            <a:ext cx="3259909" cy="1588"/>
          </a:xfrm>
          <a:prstGeom prst="line">
            <a:avLst/>
          </a:prstGeom>
          <a:ln w="28575" cap="rnd" cmpd="sng">
            <a:solidFill>
              <a:srgbClr val="008000">
                <a:alpha val="10000"/>
              </a:srgbClr>
            </a:solidFill>
            <a:prstDash val="sysDot"/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4462918" y="2846284"/>
            <a:ext cx="1585720" cy="2616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sz="1100" b="1" dirty="0">
                <a:solidFill>
                  <a:srgbClr val="008000"/>
                </a:solidFill>
              </a:rPr>
              <a:t>ROLE &amp; RESPONSIBILITIES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7221909" y="4187992"/>
            <a:ext cx="1723304" cy="863378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lvl="0">
              <a:lnSpc>
                <a:spcPts val="1100"/>
              </a:lnSpc>
              <a:buClr>
                <a:srgbClr val="008000"/>
              </a:buClr>
            </a:pPr>
            <a:r>
              <a:rPr lang="en-US" sz="1100" b="1" dirty="0">
                <a:solidFill>
                  <a:srgbClr val="008000"/>
                </a:solidFill>
              </a:rPr>
              <a:t>INFLUENCES</a:t>
            </a:r>
          </a:p>
          <a:p>
            <a:pPr lvl="0">
              <a:lnSpc>
                <a:spcPts val="1100"/>
              </a:lnSpc>
              <a:buClr>
                <a:srgbClr val="008000"/>
              </a:buClr>
              <a:buFont typeface="Arial"/>
              <a:buChar char="•"/>
            </a:pPr>
            <a:endParaRPr lang="en-AU" sz="900" dirty="0">
              <a:solidFill>
                <a:srgbClr val="008000"/>
              </a:solidFill>
            </a:endParaRPr>
          </a:p>
          <a:p>
            <a:pPr lvl="0">
              <a:lnSpc>
                <a:spcPts val="1300"/>
              </a:lnSpc>
              <a:buClr>
                <a:srgbClr val="008000"/>
              </a:buClr>
            </a:pPr>
            <a:r>
              <a:rPr lang="en-AU" sz="900" dirty="0">
                <a:solidFill>
                  <a:schemeClr val="bg1">
                    <a:lumMod val="50000"/>
                  </a:schemeClr>
                </a:solidFill>
              </a:rPr>
              <a:t>COMPETITORS</a:t>
            </a:r>
          </a:p>
          <a:p>
            <a:pPr lvl="0">
              <a:lnSpc>
                <a:spcPts val="1300"/>
              </a:lnSpc>
              <a:buClr>
                <a:srgbClr val="008000"/>
              </a:buClr>
            </a:pPr>
            <a:r>
              <a:rPr lang="en-US" sz="900" dirty="0">
                <a:solidFill>
                  <a:schemeClr val="bg1">
                    <a:lumMod val="50000"/>
                  </a:schemeClr>
                </a:solidFill>
              </a:rPr>
              <a:t>RAY DALIO (BUSINESS AUTHOR), </a:t>
            </a:r>
          </a:p>
          <a:p>
            <a:pPr lvl="0">
              <a:lnSpc>
                <a:spcPts val="1300"/>
              </a:lnSpc>
              <a:buClr>
                <a:srgbClr val="008000"/>
              </a:buClr>
            </a:pPr>
            <a:r>
              <a:rPr lang="en-US" sz="900" dirty="0">
                <a:solidFill>
                  <a:schemeClr val="bg1">
                    <a:lumMod val="50000"/>
                  </a:schemeClr>
                </a:solidFill>
              </a:rPr>
              <a:t>NAOMI SIMSON (ENTREPRENEUR)</a:t>
            </a:r>
            <a:endParaRPr lang="en-US" sz="1100" b="1" dirty="0">
              <a:solidFill>
                <a:srgbClr val="008000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254965" y="3206222"/>
            <a:ext cx="1005465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000" b="1" dirty="0">
                <a:solidFill>
                  <a:srgbClr val="008000"/>
                </a:solidFill>
              </a:rPr>
              <a:t>30%</a:t>
            </a:r>
          </a:p>
          <a:p>
            <a:pPr lvl="0" algn="ctr"/>
            <a:r>
              <a:rPr lang="en-US" sz="900" dirty="0">
                <a:solidFill>
                  <a:srgbClr val="7F7F7F"/>
                </a:solidFill>
              </a:rPr>
              <a:t>Supervision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7094545" y="677358"/>
            <a:ext cx="1850668" cy="1842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b="1" cap="all" dirty="0">
                <a:solidFill>
                  <a:srgbClr val="008000"/>
                </a:solidFill>
              </a:rPr>
              <a:t>Motivations</a:t>
            </a:r>
          </a:p>
          <a:p>
            <a:pPr>
              <a:lnSpc>
                <a:spcPct val="200000"/>
              </a:lnSpc>
            </a:pPr>
            <a:br>
              <a:rPr lang="en-US" sz="1000" dirty="0">
                <a:solidFill>
                  <a:srgbClr val="008000"/>
                </a:solidFill>
              </a:rPr>
            </a:br>
            <a:r>
              <a:rPr lang="en-US" sz="1000" dirty="0">
                <a:solidFill>
                  <a:srgbClr val="008000"/>
                </a:solidFill>
              </a:rPr>
              <a:t>Business </a:t>
            </a:r>
          </a:p>
          <a:p>
            <a:pPr>
              <a:lnSpc>
                <a:spcPct val="200000"/>
              </a:lnSpc>
            </a:pPr>
            <a:r>
              <a:rPr lang="en-US" sz="1000" dirty="0">
                <a:solidFill>
                  <a:srgbClr val="008000"/>
                </a:solidFill>
              </a:rPr>
              <a:t>health</a:t>
            </a:r>
            <a:br>
              <a:rPr lang="en-US" sz="1000" dirty="0">
                <a:solidFill>
                  <a:srgbClr val="008000"/>
                </a:solidFill>
              </a:rPr>
            </a:br>
            <a:r>
              <a:rPr lang="en-US" sz="1000" dirty="0">
                <a:solidFill>
                  <a:srgbClr val="008000"/>
                </a:solidFill>
              </a:rPr>
              <a:t>Business</a:t>
            </a:r>
          </a:p>
          <a:p>
            <a:pPr>
              <a:lnSpc>
                <a:spcPct val="200000"/>
              </a:lnSpc>
            </a:pPr>
            <a:r>
              <a:rPr lang="en-US" sz="1000" dirty="0">
                <a:solidFill>
                  <a:srgbClr val="008000"/>
                </a:solidFill>
              </a:rPr>
              <a:t>growth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2516450" y="6219218"/>
            <a:ext cx="1600051" cy="2616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sz="1100" b="1" dirty="0">
                <a:solidFill>
                  <a:srgbClr val="008000"/>
                </a:solidFill>
              </a:rPr>
              <a:t>FREQUENTLY USED APPS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FF8F166C-8F5C-4950-AB34-FA8151401375}"/>
              </a:ext>
            </a:extLst>
          </p:cNvPr>
          <p:cNvSpPr/>
          <p:nvPr/>
        </p:nvSpPr>
        <p:spPr>
          <a:xfrm>
            <a:off x="1915035" y="55344"/>
            <a:ext cx="360000" cy="36000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EAA3F770-9EC0-4A1C-8890-1B5F93BB6D4B}"/>
              </a:ext>
            </a:extLst>
          </p:cNvPr>
          <p:cNvSpPr/>
          <p:nvPr/>
        </p:nvSpPr>
        <p:spPr>
          <a:xfrm>
            <a:off x="3577864" y="2874390"/>
            <a:ext cx="360000" cy="36000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033AA41B-EBB1-4917-B432-CA46F946831E}"/>
              </a:ext>
            </a:extLst>
          </p:cNvPr>
          <p:cNvSpPr/>
          <p:nvPr/>
        </p:nvSpPr>
        <p:spPr>
          <a:xfrm>
            <a:off x="6380853" y="764574"/>
            <a:ext cx="360000" cy="36000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br>
              <a:rPr lang="en-A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A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2" name="Oval 101">
            <a:extLst>
              <a:ext uri="{FF2B5EF4-FFF2-40B4-BE49-F238E27FC236}">
                <a16:creationId xmlns:a16="http://schemas.microsoft.com/office/drawing/2014/main" id="{3A742841-DDC9-420C-A436-BCC49F6BD7A7}"/>
              </a:ext>
            </a:extLst>
          </p:cNvPr>
          <p:cNvSpPr/>
          <p:nvPr/>
        </p:nvSpPr>
        <p:spPr>
          <a:xfrm>
            <a:off x="8709229" y="55344"/>
            <a:ext cx="360000" cy="36000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br>
              <a:rPr lang="en-A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A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3" name="Oval 102">
            <a:extLst>
              <a:ext uri="{FF2B5EF4-FFF2-40B4-BE49-F238E27FC236}">
                <a16:creationId xmlns:a16="http://schemas.microsoft.com/office/drawing/2014/main" id="{E62BA87F-9BBC-4606-9277-BF31E9F04A07}"/>
              </a:ext>
            </a:extLst>
          </p:cNvPr>
          <p:cNvSpPr/>
          <p:nvPr/>
        </p:nvSpPr>
        <p:spPr>
          <a:xfrm>
            <a:off x="8700327" y="767256"/>
            <a:ext cx="360000" cy="36000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br>
              <a:rPr lang="en-A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A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1C43193C-5066-43B4-9BE1-7A6CEE40B6B9}"/>
              </a:ext>
            </a:extLst>
          </p:cNvPr>
          <p:cNvSpPr/>
          <p:nvPr/>
        </p:nvSpPr>
        <p:spPr>
          <a:xfrm>
            <a:off x="3608344" y="4151296"/>
            <a:ext cx="360000" cy="36000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br>
              <a:rPr lang="en-A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A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D67BC380-834E-4BC6-A570-4E08A8ECF677}"/>
              </a:ext>
            </a:extLst>
          </p:cNvPr>
          <p:cNvSpPr/>
          <p:nvPr/>
        </p:nvSpPr>
        <p:spPr>
          <a:xfrm>
            <a:off x="6380853" y="4151296"/>
            <a:ext cx="360000" cy="36000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br>
              <a:rPr lang="en-A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A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2CA74AB3-55AA-47DA-BADD-6B3D7445FA9F}"/>
              </a:ext>
            </a:extLst>
          </p:cNvPr>
          <p:cNvSpPr/>
          <p:nvPr/>
        </p:nvSpPr>
        <p:spPr>
          <a:xfrm>
            <a:off x="8700327" y="4150468"/>
            <a:ext cx="360000" cy="36000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br>
              <a:rPr lang="en-A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A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" name="Group 7">
            <a:extLst>
              <a:ext uri="{FF2B5EF4-FFF2-40B4-BE49-F238E27FC236}">
                <a16:creationId xmlns:a16="http://schemas.microsoft.com/office/drawing/2014/main" id="{87BA9773-DA38-46A2-B8CD-314E2F9FAACE}"/>
              </a:ext>
            </a:extLst>
          </p:cNvPr>
          <p:cNvGrpSpPr/>
          <p:nvPr/>
        </p:nvGrpSpPr>
        <p:grpSpPr>
          <a:xfrm>
            <a:off x="8746249" y="6029939"/>
            <a:ext cx="418704" cy="384986"/>
            <a:chOff x="8613344" y="6215384"/>
            <a:chExt cx="418704" cy="384986"/>
          </a:xfrm>
        </p:grpSpPr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4A1205AF-A2FC-43A2-B152-FDBDFD223A57}"/>
                </a:ext>
              </a:extLst>
            </p:cNvPr>
            <p:cNvSpPr/>
            <p:nvPr/>
          </p:nvSpPr>
          <p:spPr>
            <a:xfrm>
              <a:off x="8642696" y="6240370"/>
              <a:ext cx="360000" cy="360000"/>
            </a:xfrm>
            <a:prstGeom prst="ellipse">
              <a:avLst/>
            </a:prstGeom>
            <a:solidFill>
              <a:srgbClr val="FF0000"/>
            </a:solidFill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949BF8D-A7A0-48A1-BA01-40D31CDAEFAA}"/>
                </a:ext>
              </a:extLst>
            </p:cNvPr>
            <p:cNvSpPr txBox="1"/>
            <p:nvPr/>
          </p:nvSpPr>
          <p:spPr>
            <a:xfrm>
              <a:off x="8613344" y="6215384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10</a:t>
              </a:r>
            </a:p>
          </p:txBody>
        </p:sp>
      </p:grpSp>
      <p:sp>
        <p:nvSpPr>
          <p:cNvPr id="112" name="Oval 111">
            <a:extLst>
              <a:ext uri="{FF2B5EF4-FFF2-40B4-BE49-F238E27FC236}">
                <a16:creationId xmlns:a16="http://schemas.microsoft.com/office/drawing/2014/main" id="{9722893D-B4D0-46D8-8442-DAC6BE7C337E}"/>
              </a:ext>
            </a:extLst>
          </p:cNvPr>
          <p:cNvSpPr/>
          <p:nvPr/>
        </p:nvSpPr>
        <p:spPr>
          <a:xfrm>
            <a:off x="6380853" y="2870835"/>
            <a:ext cx="360000" cy="36000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br>
              <a:rPr lang="en-A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A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6949BF8D-A7A0-48A1-BA01-40D31CDAEFAA}"/>
              </a:ext>
            </a:extLst>
          </p:cNvPr>
          <p:cNvSpPr txBox="1"/>
          <p:nvPr/>
        </p:nvSpPr>
        <p:spPr>
          <a:xfrm>
            <a:off x="8733555" y="4131997"/>
            <a:ext cx="301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6949BF8D-A7A0-48A1-BA01-40D31CDAEFAA}"/>
              </a:ext>
            </a:extLst>
          </p:cNvPr>
          <p:cNvSpPr txBox="1"/>
          <p:nvPr/>
        </p:nvSpPr>
        <p:spPr>
          <a:xfrm>
            <a:off x="6409435" y="2854447"/>
            <a:ext cx="301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6949BF8D-A7A0-48A1-BA01-40D31CDAEFAA}"/>
              </a:ext>
            </a:extLst>
          </p:cNvPr>
          <p:cNvSpPr txBox="1"/>
          <p:nvPr/>
        </p:nvSpPr>
        <p:spPr>
          <a:xfrm>
            <a:off x="8728187" y="44707"/>
            <a:ext cx="301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6949BF8D-A7A0-48A1-BA01-40D31CDAEFAA}"/>
              </a:ext>
            </a:extLst>
          </p:cNvPr>
          <p:cNvSpPr txBox="1"/>
          <p:nvPr/>
        </p:nvSpPr>
        <p:spPr>
          <a:xfrm>
            <a:off x="6411624" y="749870"/>
            <a:ext cx="301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6949BF8D-A7A0-48A1-BA01-40D31CDAEFAA}"/>
              </a:ext>
            </a:extLst>
          </p:cNvPr>
          <p:cNvSpPr txBox="1"/>
          <p:nvPr/>
        </p:nvSpPr>
        <p:spPr>
          <a:xfrm>
            <a:off x="6415704" y="4141136"/>
            <a:ext cx="301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6949BF8D-A7A0-48A1-BA01-40D31CDAEFAA}"/>
              </a:ext>
            </a:extLst>
          </p:cNvPr>
          <p:cNvSpPr txBox="1"/>
          <p:nvPr/>
        </p:nvSpPr>
        <p:spPr>
          <a:xfrm>
            <a:off x="3608344" y="2854447"/>
            <a:ext cx="301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6949BF8D-A7A0-48A1-BA01-40D31CDAEFAA}"/>
              </a:ext>
            </a:extLst>
          </p:cNvPr>
          <p:cNvSpPr txBox="1"/>
          <p:nvPr/>
        </p:nvSpPr>
        <p:spPr>
          <a:xfrm>
            <a:off x="1935679" y="35024"/>
            <a:ext cx="301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6949BF8D-A7A0-48A1-BA01-40D31CDAEFAA}"/>
              </a:ext>
            </a:extLst>
          </p:cNvPr>
          <p:cNvSpPr txBox="1"/>
          <p:nvPr/>
        </p:nvSpPr>
        <p:spPr>
          <a:xfrm>
            <a:off x="8730807" y="746936"/>
            <a:ext cx="301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6949BF8D-A7A0-48A1-BA01-40D31CDAEFAA}"/>
              </a:ext>
            </a:extLst>
          </p:cNvPr>
          <p:cNvSpPr txBox="1"/>
          <p:nvPr/>
        </p:nvSpPr>
        <p:spPr>
          <a:xfrm>
            <a:off x="3638824" y="4141136"/>
            <a:ext cx="301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</a:p>
        </p:txBody>
      </p:sp>
      <p:sp>
        <p:nvSpPr>
          <p:cNvPr id="113" name="TextBox 112"/>
          <p:cNvSpPr txBox="1"/>
          <p:nvPr/>
        </p:nvSpPr>
        <p:spPr>
          <a:xfrm>
            <a:off x="2516449" y="2704793"/>
            <a:ext cx="1738515" cy="1392689"/>
          </a:xfrm>
          <a:prstGeom prst="rect">
            <a:avLst/>
          </a:prstGeom>
          <a:noFill/>
          <a:ln>
            <a:noFill/>
          </a:ln>
        </p:spPr>
        <p:txBody>
          <a:bodyPr wrap="square" lIns="0" rtlCol="0">
            <a:spAutoFit/>
          </a:bodyPr>
          <a:lstStyle/>
          <a:p>
            <a:r>
              <a:rPr lang="en-US" sz="1100" b="1" cap="all" dirty="0">
                <a:solidFill>
                  <a:srgbClr val="008000"/>
                </a:solidFill>
              </a:rPr>
              <a:t>Performance </a:t>
            </a:r>
          </a:p>
          <a:p>
            <a:pPr>
              <a:spcAft>
                <a:spcPts val="300"/>
              </a:spcAft>
            </a:pPr>
            <a:r>
              <a:rPr lang="en-US" sz="1100" b="1" cap="all" dirty="0">
                <a:solidFill>
                  <a:srgbClr val="008000"/>
                </a:solidFill>
              </a:rPr>
              <a:t>M</a:t>
            </a:r>
            <a:r>
              <a:rPr lang="en-US" sz="1100" b="1" cap="all" dirty="0" err="1">
                <a:solidFill>
                  <a:srgbClr val="008000"/>
                </a:solidFill>
              </a:rPr>
              <a:t>easures</a:t>
            </a:r>
            <a:endParaRPr lang="en-US" sz="1100" b="1" cap="all" dirty="0">
              <a:solidFill>
                <a:srgbClr val="008000"/>
              </a:solidFill>
            </a:endParaRPr>
          </a:p>
          <a:p>
            <a:pPr marL="108000" indent="-108000">
              <a:buClr>
                <a:srgbClr val="008000"/>
              </a:buClr>
              <a:buFont typeface="Wingdings" charset="2"/>
              <a:buChar char=""/>
            </a:pPr>
            <a:r>
              <a:rPr lang="en-US" sz="1000" cap="all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TIMELY REPORTS</a:t>
            </a:r>
          </a:p>
          <a:p>
            <a:pPr marL="108000" indent="-108000">
              <a:buClr>
                <a:srgbClr val="008000"/>
              </a:buClr>
              <a:buFont typeface="Wingdings" charset="2"/>
              <a:buChar char=""/>
            </a:pPr>
            <a:r>
              <a:rPr lang="en-US" sz="1000" cap="all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ACCURATE REPORTS</a:t>
            </a:r>
          </a:p>
          <a:p>
            <a:pPr marL="108000" indent="-108000">
              <a:buClr>
                <a:srgbClr val="008000"/>
              </a:buClr>
              <a:buFont typeface="Wingdings" charset="2"/>
              <a:buChar char=""/>
            </a:pPr>
            <a:r>
              <a:rPr lang="en-US" sz="1000" cap="all" dirty="0">
                <a:solidFill>
                  <a:schemeClr val="tx1">
                    <a:lumMod val="50000"/>
                    <a:lumOff val="50000"/>
                  </a:schemeClr>
                </a:solidFill>
              </a:rPr>
              <a:t>ZERO TAX PROBLEMS</a:t>
            </a:r>
          </a:p>
          <a:p>
            <a:pPr marL="108000" indent="-108000">
              <a:buClr>
                <a:srgbClr val="008000"/>
              </a:buClr>
              <a:buFont typeface="Wingdings" charset="2"/>
              <a:buChar char=""/>
            </a:pPr>
            <a:r>
              <a:rPr lang="en-US" sz="1000" cap="all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IMPROVED PROCESSES</a:t>
            </a:r>
          </a:p>
          <a:p>
            <a:pPr marL="108000" indent="-108000">
              <a:buClr>
                <a:srgbClr val="008000"/>
              </a:buClr>
              <a:buFont typeface="Wingdings" charset="2"/>
              <a:buChar char=""/>
            </a:pPr>
            <a:r>
              <a:rPr lang="en-US" sz="1000" cap="all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SUCCESSFUL TRUCKIN BITS INTEGRATION</a:t>
            </a:r>
            <a:endParaRPr lang="en-US" sz="1000" b="1" cap="all" dirty="0">
              <a:solidFill>
                <a:srgbClr val="008000"/>
              </a:solidFill>
            </a:endParaRPr>
          </a:p>
        </p:txBody>
      </p:sp>
      <p:sp>
        <p:nvSpPr>
          <p:cNvPr id="125" name="TextBox 124"/>
          <p:cNvSpPr txBox="1"/>
          <p:nvPr/>
        </p:nvSpPr>
        <p:spPr>
          <a:xfrm>
            <a:off x="2566219" y="4168942"/>
            <a:ext cx="1457857" cy="2616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sz="1100" b="1" cap="all" dirty="0">
                <a:solidFill>
                  <a:srgbClr val="008000"/>
                </a:solidFill>
              </a:rPr>
              <a:t>Goals</a:t>
            </a:r>
          </a:p>
        </p:txBody>
      </p:sp>
      <p:sp>
        <p:nvSpPr>
          <p:cNvPr id="126" name="TextBox 125"/>
          <p:cNvSpPr txBox="1"/>
          <p:nvPr/>
        </p:nvSpPr>
        <p:spPr>
          <a:xfrm>
            <a:off x="4516199" y="4168942"/>
            <a:ext cx="1457857" cy="2616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sz="1100" b="1" cap="all" dirty="0">
                <a:solidFill>
                  <a:srgbClr val="008000"/>
                </a:solidFill>
              </a:rPr>
              <a:t>Frustrations</a:t>
            </a:r>
          </a:p>
        </p:txBody>
      </p:sp>
      <p:sp>
        <p:nvSpPr>
          <p:cNvPr id="128" name="5-Point Star 127"/>
          <p:cNvSpPr/>
          <p:nvPr/>
        </p:nvSpPr>
        <p:spPr>
          <a:xfrm flipH="1">
            <a:off x="7860798" y="1558327"/>
            <a:ext cx="144000" cy="144000"/>
          </a:xfrm>
          <a:prstGeom prst="star5">
            <a:avLst/>
          </a:prstGeom>
          <a:solidFill>
            <a:srgbClr val="00800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29" name="5-Point Star 128"/>
          <p:cNvSpPr/>
          <p:nvPr/>
        </p:nvSpPr>
        <p:spPr>
          <a:xfrm flipH="1">
            <a:off x="8040078" y="1558327"/>
            <a:ext cx="144000" cy="144000"/>
          </a:xfrm>
          <a:prstGeom prst="star5">
            <a:avLst/>
          </a:prstGeom>
          <a:solidFill>
            <a:srgbClr val="00800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0" name="5-Point Star 129"/>
          <p:cNvSpPr/>
          <p:nvPr/>
        </p:nvSpPr>
        <p:spPr>
          <a:xfrm flipH="1">
            <a:off x="8227758" y="1558327"/>
            <a:ext cx="144000" cy="144000"/>
          </a:xfrm>
          <a:prstGeom prst="star5">
            <a:avLst/>
          </a:prstGeom>
          <a:solidFill>
            <a:srgbClr val="00800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1" name="5-Point Star 130"/>
          <p:cNvSpPr/>
          <p:nvPr/>
        </p:nvSpPr>
        <p:spPr>
          <a:xfrm flipH="1">
            <a:off x="8407038" y="1558327"/>
            <a:ext cx="144000" cy="144000"/>
          </a:xfrm>
          <a:prstGeom prst="star5">
            <a:avLst/>
          </a:prstGeom>
          <a:solidFill>
            <a:srgbClr val="00800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3" name="5-Point Star 132"/>
          <p:cNvSpPr/>
          <p:nvPr/>
        </p:nvSpPr>
        <p:spPr>
          <a:xfrm flipH="1">
            <a:off x="7860798" y="2166631"/>
            <a:ext cx="144000" cy="144000"/>
          </a:xfrm>
          <a:prstGeom prst="star5">
            <a:avLst/>
          </a:prstGeom>
          <a:solidFill>
            <a:srgbClr val="00800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4" name="5-Point Star 133"/>
          <p:cNvSpPr/>
          <p:nvPr/>
        </p:nvSpPr>
        <p:spPr>
          <a:xfrm flipH="1">
            <a:off x="8040078" y="2166631"/>
            <a:ext cx="144000" cy="144000"/>
          </a:xfrm>
          <a:prstGeom prst="star5">
            <a:avLst/>
          </a:prstGeom>
          <a:solidFill>
            <a:srgbClr val="00800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5" name="5-Point Star 134"/>
          <p:cNvSpPr/>
          <p:nvPr/>
        </p:nvSpPr>
        <p:spPr>
          <a:xfrm flipH="1">
            <a:off x="8227758" y="2166631"/>
            <a:ext cx="144000" cy="144000"/>
          </a:xfrm>
          <a:prstGeom prst="star5">
            <a:avLst/>
          </a:prstGeom>
          <a:solidFill>
            <a:srgbClr val="00800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6" name="5-Point Star 135"/>
          <p:cNvSpPr/>
          <p:nvPr/>
        </p:nvSpPr>
        <p:spPr>
          <a:xfrm flipH="1">
            <a:off x="8407038" y="2166631"/>
            <a:ext cx="144000" cy="144000"/>
          </a:xfrm>
          <a:prstGeom prst="star5">
            <a:avLst/>
          </a:prstGeom>
          <a:solidFill>
            <a:srgbClr val="00800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49" name="TextBox 148"/>
          <p:cNvSpPr txBox="1"/>
          <p:nvPr/>
        </p:nvSpPr>
        <p:spPr>
          <a:xfrm>
            <a:off x="5245236" y="3206222"/>
            <a:ext cx="90879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000" b="1" dirty="0">
                <a:solidFill>
                  <a:srgbClr val="008000"/>
                </a:solidFill>
              </a:rPr>
              <a:t>40%</a:t>
            </a:r>
          </a:p>
          <a:p>
            <a:pPr lvl="0" algn="ctr"/>
            <a:r>
              <a:rPr lang="en-US" sz="900" dirty="0">
                <a:solidFill>
                  <a:srgbClr val="7F7F7F"/>
                </a:solidFill>
              </a:rPr>
              <a:t>Improving systems</a:t>
            </a:r>
          </a:p>
        </p:txBody>
      </p:sp>
      <p:sp>
        <p:nvSpPr>
          <p:cNvPr id="151" name="TextBox 150"/>
          <p:cNvSpPr txBox="1"/>
          <p:nvPr/>
        </p:nvSpPr>
        <p:spPr>
          <a:xfrm>
            <a:off x="6151510" y="3206222"/>
            <a:ext cx="68687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000" b="1" dirty="0">
                <a:solidFill>
                  <a:srgbClr val="008000"/>
                </a:solidFill>
              </a:rPr>
              <a:t>10%</a:t>
            </a:r>
          </a:p>
          <a:p>
            <a:pPr lvl="0" algn="ctr"/>
            <a:r>
              <a:rPr lang="en-US" sz="900" dirty="0">
                <a:solidFill>
                  <a:srgbClr val="7F7F7F"/>
                </a:solidFill>
              </a:rPr>
              <a:t>Assets register</a:t>
            </a:r>
          </a:p>
        </p:txBody>
      </p:sp>
      <p:cxnSp>
        <p:nvCxnSpPr>
          <p:cNvPr id="157" name="Straight Connector 156"/>
          <p:cNvCxnSpPr/>
          <p:nvPr/>
        </p:nvCxnSpPr>
        <p:spPr>
          <a:xfrm rot="10800000" flipV="1">
            <a:off x="2327274" y="2755774"/>
            <a:ext cx="6825605" cy="15021"/>
          </a:xfrm>
          <a:prstGeom prst="line">
            <a:avLst/>
          </a:prstGeom>
          <a:ln w="28575" cmpd="sng">
            <a:solidFill>
              <a:srgbClr val="008000">
                <a:alpha val="10000"/>
              </a:srgbClr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5" name="5-Point Star 164"/>
          <p:cNvSpPr/>
          <p:nvPr/>
        </p:nvSpPr>
        <p:spPr>
          <a:xfrm flipH="1">
            <a:off x="8565334" y="2166631"/>
            <a:ext cx="144000" cy="144000"/>
          </a:xfrm>
          <a:prstGeom prst="star5">
            <a:avLst/>
          </a:prstGeom>
          <a:solidFill>
            <a:schemeClr val="accent3">
              <a:lumMod val="50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166" name="5-Point Star 165"/>
          <p:cNvSpPr/>
          <p:nvPr/>
        </p:nvSpPr>
        <p:spPr>
          <a:xfrm flipH="1">
            <a:off x="8565334" y="1558327"/>
            <a:ext cx="144000" cy="144000"/>
          </a:xfrm>
          <a:prstGeom prst="star5">
            <a:avLst/>
          </a:prstGeom>
          <a:solidFill>
            <a:schemeClr val="accent3">
              <a:lumMod val="50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cxnSp>
        <p:nvCxnSpPr>
          <p:cNvPr id="171" name="Straight Connector 170"/>
          <p:cNvCxnSpPr/>
          <p:nvPr/>
        </p:nvCxnSpPr>
        <p:spPr>
          <a:xfrm rot="10800000" flipV="1">
            <a:off x="2327274" y="6001456"/>
            <a:ext cx="6825605" cy="15021"/>
          </a:xfrm>
          <a:prstGeom prst="line">
            <a:avLst/>
          </a:prstGeom>
          <a:ln w="28575" cmpd="sng">
            <a:solidFill>
              <a:srgbClr val="008000">
                <a:alpha val="10000"/>
              </a:srgbClr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Connector 172"/>
          <p:cNvCxnSpPr/>
          <p:nvPr/>
        </p:nvCxnSpPr>
        <p:spPr>
          <a:xfrm rot="5400000">
            <a:off x="6012321" y="5028644"/>
            <a:ext cx="1975667" cy="1589"/>
          </a:xfrm>
          <a:prstGeom prst="line">
            <a:avLst/>
          </a:prstGeom>
          <a:ln w="28575" cap="rnd" cmpd="sng">
            <a:solidFill>
              <a:srgbClr val="008000">
                <a:alpha val="10000"/>
              </a:srgbClr>
            </a:solidFill>
            <a:prstDash val="sysDot"/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7" name="Straight Connector 176"/>
          <p:cNvCxnSpPr/>
          <p:nvPr/>
        </p:nvCxnSpPr>
        <p:spPr>
          <a:xfrm rot="5400000">
            <a:off x="5965120" y="1701262"/>
            <a:ext cx="2066890" cy="1588"/>
          </a:xfrm>
          <a:prstGeom prst="line">
            <a:avLst/>
          </a:prstGeom>
          <a:ln w="28575" cap="rnd" cmpd="sng">
            <a:solidFill>
              <a:srgbClr val="008000">
                <a:alpha val="10000"/>
              </a:srgbClr>
            </a:solidFill>
            <a:prstDash val="sysDot"/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8" name="TextBox 87"/>
          <p:cNvSpPr txBox="1"/>
          <p:nvPr/>
        </p:nvSpPr>
        <p:spPr>
          <a:xfrm>
            <a:off x="4252596" y="6504333"/>
            <a:ext cx="38126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AU" sz="700" dirty="0">
                <a:solidFill>
                  <a:srgbClr val="7F7F7F"/>
                </a:solidFill>
              </a:rPr>
              <a:t>MS Office 365</a:t>
            </a:r>
            <a:endParaRPr lang="en-US" dirty="0"/>
          </a:p>
        </p:txBody>
      </p:sp>
      <p:pic>
        <p:nvPicPr>
          <p:cNvPr id="91" name="Picture 90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218615" y="6192302"/>
            <a:ext cx="415243" cy="268942"/>
          </a:xfrm>
          <a:prstGeom prst="rect">
            <a:avLst/>
          </a:prstGeom>
        </p:spPr>
      </p:pic>
      <p:pic>
        <p:nvPicPr>
          <p:cNvPr id="33" name="Picture 32" descr="A picture containing icon&#10;&#10;Description automatically generated">
            <a:extLst>
              <a:ext uri="{FF2B5EF4-FFF2-40B4-BE49-F238E27FC236}">
                <a16:creationId xmlns:a16="http://schemas.microsoft.com/office/drawing/2014/main" id="{4371B83E-A3D6-42B9-B5DA-74A692D396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7989" y="6171723"/>
            <a:ext cx="414000" cy="310100"/>
          </a:xfrm>
          <a:prstGeom prst="rect">
            <a:avLst/>
          </a:prstGeom>
        </p:spPr>
      </p:pic>
      <p:sp>
        <p:nvSpPr>
          <p:cNvPr id="98" name="TextBox 97">
            <a:extLst>
              <a:ext uri="{FF2B5EF4-FFF2-40B4-BE49-F238E27FC236}">
                <a16:creationId xmlns:a16="http://schemas.microsoft.com/office/drawing/2014/main" id="{FE158359-FFBE-45D5-87AE-F25C30A50619}"/>
              </a:ext>
            </a:extLst>
          </p:cNvPr>
          <p:cNvSpPr txBox="1"/>
          <p:nvPr/>
        </p:nvSpPr>
        <p:spPr>
          <a:xfrm>
            <a:off x="4744358" y="6558194"/>
            <a:ext cx="381262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AU" sz="700" dirty="0">
                <a:solidFill>
                  <a:srgbClr val="7F7F7F"/>
                </a:solidFill>
              </a:rPr>
              <a:t>Monday</a:t>
            </a:r>
            <a:endParaRPr lang="en-US" dirty="0"/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ACEA1809-8A17-4471-B7E3-209F1BF6EFBA}"/>
              </a:ext>
            </a:extLst>
          </p:cNvPr>
          <p:cNvSpPr txBox="1"/>
          <p:nvPr/>
        </p:nvSpPr>
        <p:spPr>
          <a:xfrm>
            <a:off x="5300274" y="6584032"/>
            <a:ext cx="381262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AU" sz="700" dirty="0">
                <a:solidFill>
                  <a:srgbClr val="7F7F7F"/>
                </a:solidFill>
              </a:rPr>
              <a:t>Quicken</a:t>
            </a:r>
            <a:endParaRPr lang="en-US" dirty="0"/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17EAE57D-A2AB-4FA3-8E7A-917B43DCF4FF}"/>
              </a:ext>
            </a:extLst>
          </p:cNvPr>
          <p:cNvSpPr txBox="1"/>
          <p:nvPr/>
        </p:nvSpPr>
        <p:spPr>
          <a:xfrm>
            <a:off x="5928022" y="6558194"/>
            <a:ext cx="38126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AU" sz="700" dirty="0">
                <a:solidFill>
                  <a:srgbClr val="7F7F7F"/>
                </a:solidFill>
              </a:rPr>
              <a:t>Unknown ERP</a:t>
            </a:r>
            <a:endParaRPr lang="en-US" dirty="0"/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B57B1CCF-9400-4A67-AC12-136B7632475F}"/>
              </a:ext>
            </a:extLst>
          </p:cNvPr>
          <p:cNvSpPr txBox="1"/>
          <p:nvPr/>
        </p:nvSpPr>
        <p:spPr>
          <a:xfrm>
            <a:off x="6989709" y="3211142"/>
            <a:ext cx="686879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000" b="1" dirty="0">
                <a:solidFill>
                  <a:srgbClr val="008000"/>
                </a:solidFill>
              </a:rPr>
              <a:t>20%</a:t>
            </a:r>
          </a:p>
          <a:p>
            <a:pPr lvl="0" algn="ctr"/>
            <a:r>
              <a:rPr lang="en-US" sz="900" dirty="0">
                <a:solidFill>
                  <a:srgbClr val="7F7F7F"/>
                </a:solidFill>
              </a:rPr>
              <a:t>Meetings</a:t>
            </a:r>
          </a:p>
        </p:txBody>
      </p:sp>
      <p:pic>
        <p:nvPicPr>
          <p:cNvPr id="35" name="Picture 34" descr="Icon&#10;&#10;Description automatically generated">
            <a:extLst>
              <a:ext uri="{FF2B5EF4-FFF2-40B4-BE49-F238E27FC236}">
                <a16:creationId xmlns:a16="http://schemas.microsoft.com/office/drawing/2014/main" id="{8491F54C-0EFD-4626-B8B9-E482650AC9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00274" y="6119773"/>
            <a:ext cx="414000" cy="414000"/>
          </a:xfrm>
          <a:prstGeom prst="rect">
            <a:avLst/>
          </a:prstGeom>
        </p:spPr>
      </p:pic>
      <p:pic>
        <p:nvPicPr>
          <p:cNvPr id="37" name="Picture 36" descr="Icon&#10;&#10;Description automatically generated">
            <a:extLst>
              <a:ext uri="{FF2B5EF4-FFF2-40B4-BE49-F238E27FC236}">
                <a16:creationId xmlns:a16="http://schemas.microsoft.com/office/drawing/2014/main" id="{5D67F3CB-65BC-45EA-B65B-6AA8D57E6B1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04928" y="6104208"/>
            <a:ext cx="414000" cy="41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6021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Picture 79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-10235" y="-2"/>
            <a:ext cx="2339976" cy="6858002"/>
          </a:xfrm>
          <a:prstGeom prst="rect">
            <a:avLst/>
          </a:prstGeom>
        </p:spPr>
      </p:pic>
      <p:sp>
        <p:nvSpPr>
          <p:cNvPr id="96" name="Rectangle 95"/>
          <p:cNvSpPr/>
          <p:nvPr/>
        </p:nvSpPr>
        <p:spPr>
          <a:xfrm flipV="1">
            <a:off x="-14750" y="0"/>
            <a:ext cx="2355709" cy="287439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62000"/>
                </a:schemeClr>
              </a:gs>
              <a:gs pos="100000">
                <a:srgbClr val="FFFFFF">
                  <a:alpha val="0"/>
                </a:srgbClr>
              </a:gs>
            </a:gsLst>
            <a:lin ang="16200000" scaled="0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TextBox 99"/>
          <p:cNvSpPr txBox="1"/>
          <p:nvPr/>
        </p:nvSpPr>
        <p:spPr>
          <a:xfrm>
            <a:off x="-14750" y="361715"/>
            <a:ext cx="23557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TRUCKIN STUFF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372966" y="633429"/>
            <a:ext cx="153835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solidFill>
                  <a:srgbClr val="FFFFFF"/>
                </a:solidFill>
              </a:rPr>
              <a:t>16 years old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396259" y="1096228"/>
            <a:ext cx="15383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FFFFFF"/>
                </a:solidFill>
              </a:rPr>
              <a:t>Truck parts</a:t>
            </a:r>
          </a:p>
        </p:txBody>
      </p:sp>
      <p:cxnSp>
        <p:nvCxnSpPr>
          <p:cNvPr id="104" name="Straight Connector 103"/>
          <p:cNvCxnSpPr/>
          <p:nvPr/>
        </p:nvCxnSpPr>
        <p:spPr>
          <a:xfrm>
            <a:off x="795168" y="987796"/>
            <a:ext cx="745127" cy="0"/>
          </a:xfrm>
          <a:prstGeom prst="line">
            <a:avLst/>
          </a:prstGeom>
          <a:ln w="3175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8" name="TextBox 107"/>
          <p:cNvSpPr txBox="1"/>
          <p:nvPr/>
        </p:nvSpPr>
        <p:spPr>
          <a:xfrm>
            <a:off x="237907" y="1505680"/>
            <a:ext cx="1105088" cy="2339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200" b="1" baseline="30000" dirty="0">
                <a:solidFill>
                  <a:schemeClr val="bg1"/>
                </a:solidFill>
              </a:rPr>
              <a:t>· EMPLOYEES:</a:t>
            </a:r>
            <a:r>
              <a:rPr lang="en-US" sz="1200" baseline="30000" dirty="0">
                <a:solidFill>
                  <a:schemeClr val="bg1"/>
                </a:solidFill>
              </a:rPr>
              <a:t>  250</a:t>
            </a:r>
            <a:endParaRPr lang="mr-IN" sz="1000" baseline="30000" dirty="0">
              <a:solidFill>
                <a:schemeClr val="bg1"/>
              </a:solidFill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1253629" y="1505680"/>
            <a:ext cx="1010150" cy="2339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200" b="1" baseline="30000" dirty="0">
                <a:solidFill>
                  <a:schemeClr val="bg1"/>
                </a:solidFill>
              </a:rPr>
              <a:t>· INCOME:</a:t>
            </a:r>
            <a:r>
              <a:rPr lang="en-US" sz="1200" baseline="30000" dirty="0">
                <a:solidFill>
                  <a:schemeClr val="bg1"/>
                </a:solidFill>
              </a:rPr>
              <a:t>  $68M</a:t>
            </a:r>
            <a:endParaRPr lang="mr-IN" sz="1200" baseline="30000" dirty="0">
              <a:solidFill>
                <a:schemeClr val="bg1"/>
              </a:solidFill>
            </a:endParaRPr>
          </a:p>
        </p:txBody>
      </p:sp>
      <p:sp>
        <p:nvSpPr>
          <p:cNvPr id="185" name="Rectangle 184"/>
          <p:cNvSpPr/>
          <p:nvPr/>
        </p:nvSpPr>
        <p:spPr>
          <a:xfrm>
            <a:off x="2327274" y="-2"/>
            <a:ext cx="6825606" cy="2874392"/>
          </a:xfrm>
          <a:prstGeom prst="rect">
            <a:avLst/>
          </a:prstGeom>
          <a:gradFill flip="none" rotWithShape="1">
            <a:gsLst>
              <a:gs pos="0">
                <a:srgbClr val="008000">
                  <a:alpha val="55000"/>
                </a:srgbClr>
              </a:gs>
              <a:gs pos="100000">
                <a:srgbClr val="FFFFFF">
                  <a:alpha val="15000"/>
                </a:srgbClr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8045008" y="4361943"/>
            <a:ext cx="1141839" cy="223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0" indent="-171450">
              <a:lnSpc>
                <a:spcPct val="150000"/>
              </a:lnSpc>
              <a:buFont typeface="Wingdings" charset="2"/>
              <a:buChar char="§"/>
            </a:pPr>
            <a:endParaRPr lang="en-US" sz="600" dirty="0">
              <a:solidFill>
                <a:srgbClr val="008000"/>
              </a:solidFill>
            </a:endParaRPr>
          </a:p>
        </p:txBody>
      </p:sp>
      <p:sp>
        <p:nvSpPr>
          <p:cNvPr id="97" name="Rounded Rectangle 96"/>
          <p:cNvSpPr/>
          <p:nvPr/>
        </p:nvSpPr>
        <p:spPr>
          <a:xfrm>
            <a:off x="2566218" y="205908"/>
            <a:ext cx="6378995" cy="689131"/>
          </a:xfrm>
          <a:prstGeom prst="roundRect">
            <a:avLst/>
          </a:prstGeom>
          <a:solidFill>
            <a:srgbClr val="008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8" name="TextBox 97"/>
          <p:cNvSpPr txBox="1"/>
          <p:nvPr/>
        </p:nvSpPr>
        <p:spPr>
          <a:xfrm>
            <a:off x="2568409" y="1011558"/>
            <a:ext cx="3845406" cy="62292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ts val="1200"/>
              </a:lnSpc>
              <a:spcAft>
                <a:spcPts val="600"/>
              </a:spcAft>
            </a:pPr>
            <a:r>
              <a:rPr lang="en-AU" sz="1100" b="1" dirty="0">
                <a:solidFill>
                  <a:srgbClr val="008000"/>
                </a:solidFill>
              </a:rPr>
              <a:t>BIO</a:t>
            </a:r>
            <a:endParaRPr lang="en-AU" sz="11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>
              <a:lnSpc>
                <a:spcPts val="1200"/>
              </a:lnSpc>
              <a:spcAft>
                <a:spcPts val="600"/>
              </a:spcAft>
            </a:pPr>
            <a:r>
              <a:rPr lang="en-US" sz="900" dirty="0" err="1">
                <a:solidFill>
                  <a:srgbClr val="008000"/>
                </a:solidFill>
              </a:rPr>
              <a:t>Truckin</a:t>
            </a:r>
            <a:r>
              <a:rPr lang="en-US" sz="900" dirty="0">
                <a:solidFill>
                  <a:srgbClr val="008000"/>
                </a:solidFill>
              </a:rPr>
              <a:t> Stuff is a family business that has grown. We’re meeting a need for locally made truck parts. </a:t>
            </a:r>
            <a:endParaRPr lang="en-AU" sz="900" dirty="0">
              <a:solidFill>
                <a:srgbClr val="008000"/>
              </a:solidFill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2568409" y="4449586"/>
            <a:ext cx="1405898" cy="1615827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171450" lvl="0" indent="-171450">
              <a:buClr>
                <a:srgbClr val="008000"/>
              </a:buClr>
              <a:buFont typeface="Wingdings" charset="2"/>
              <a:buChar char="§"/>
            </a:pPr>
            <a: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Systems to capture client feedback.</a:t>
            </a:r>
          </a:p>
          <a:p>
            <a:pPr marL="171450" lvl="0" indent="-171450">
              <a:buClr>
                <a:srgbClr val="008000"/>
              </a:buClr>
              <a:buFont typeface="Wingdings" charset="2"/>
              <a:buChar char="§"/>
            </a:pPr>
            <a: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Customer Relationship Management system</a:t>
            </a:r>
          </a:p>
          <a:p>
            <a:pPr marL="171450" lvl="0" indent="-171450">
              <a:buClr>
                <a:srgbClr val="008000"/>
              </a:buClr>
              <a:buFont typeface="Wingdings" charset="2"/>
              <a:buChar char="§"/>
            </a:pPr>
            <a: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Improved information systems.</a:t>
            </a:r>
          </a:p>
          <a:p>
            <a:pPr marL="171450" lvl="0" indent="-171450">
              <a:buClr>
                <a:srgbClr val="008000"/>
              </a:buClr>
              <a:buFont typeface="Wingdings" charset="2"/>
              <a:buChar char="§"/>
            </a:pPr>
            <a: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Improved post sales support</a:t>
            </a:r>
          </a:p>
          <a:p>
            <a:pPr marL="171450" lvl="0" indent="-171450">
              <a:buClr>
                <a:srgbClr val="008000"/>
              </a:buClr>
              <a:buFont typeface="Wingdings" charset="2"/>
              <a:buChar char="§"/>
            </a:pPr>
            <a: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Staff integration from two businesses.</a:t>
            </a:r>
          </a:p>
          <a:p>
            <a:pPr marL="171450" lvl="0" indent="-171450">
              <a:buClr>
                <a:srgbClr val="008000"/>
              </a:buClr>
              <a:buFont typeface="Wingdings" charset="2"/>
              <a:buChar char="§"/>
            </a:pPr>
            <a: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Acquire more suppliers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4305180" y="4298754"/>
            <a:ext cx="2280132" cy="92333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171450" lvl="0" indent="-171450">
              <a:buClr>
                <a:srgbClr val="008000"/>
              </a:buClr>
              <a:buFont typeface="Wingdings" charset="2"/>
              <a:buChar char="§"/>
            </a:pPr>
            <a:r>
              <a:rPr lang="en-US" sz="900" dirty="0">
                <a:solidFill>
                  <a:srgbClr val="7F7F7F"/>
                </a:solidFill>
              </a:rPr>
              <a:t>Compliance.</a:t>
            </a:r>
          </a:p>
          <a:p>
            <a:pPr marL="171450" lvl="0" indent="-171450">
              <a:buClr>
                <a:srgbClr val="008000"/>
              </a:buClr>
              <a:buFont typeface="Wingdings" charset="2"/>
              <a:buChar char="§"/>
            </a:pPr>
            <a:r>
              <a:rPr lang="en-US" sz="900" dirty="0">
                <a:solidFill>
                  <a:srgbClr val="7F7F7F"/>
                </a:solidFill>
              </a:rPr>
              <a:t>Unreliable suppliers.</a:t>
            </a:r>
          </a:p>
          <a:p>
            <a:pPr marL="171450" lvl="0" indent="-171450">
              <a:buClr>
                <a:srgbClr val="008000"/>
              </a:buClr>
              <a:buFont typeface="Wingdings" charset="2"/>
              <a:buChar char="§"/>
            </a:pPr>
            <a:r>
              <a:rPr lang="en-US" sz="900" dirty="0">
                <a:solidFill>
                  <a:srgbClr val="7F7F7F"/>
                </a:solidFill>
              </a:rPr>
              <a:t>Too many debtors.</a:t>
            </a:r>
          </a:p>
          <a:p>
            <a:pPr marL="171450" lvl="0" indent="-171450">
              <a:buClr>
                <a:srgbClr val="008000"/>
              </a:buClr>
              <a:buFont typeface="Wingdings" charset="2"/>
              <a:buChar char="§"/>
            </a:pPr>
            <a:r>
              <a:rPr lang="en-US" sz="900" dirty="0">
                <a:solidFill>
                  <a:srgbClr val="7F7F7F"/>
                </a:solidFill>
              </a:rPr>
              <a:t>Not strategic enough.</a:t>
            </a:r>
          </a:p>
          <a:p>
            <a:pPr marL="171450" lvl="0" indent="-171450">
              <a:buClr>
                <a:srgbClr val="008000"/>
              </a:buClr>
              <a:buFont typeface="Wingdings" charset="2"/>
              <a:buChar char="§"/>
            </a:pPr>
            <a:r>
              <a:rPr lang="en-US" sz="900" dirty="0">
                <a:solidFill>
                  <a:srgbClr val="7F7F7F"/>
                </a:solidFill>
              </a:rPr>
              <a:t>Old equipment</a:t>
            </a:r>
          </a:p>
          <a:p>
            <a:pPr marL="171450" lvl="0" indent="-171450">
              <a:buClr>
                <a:srgbClr val="008000"/>
              </a:buClr>
              <a:buFont typeface="Wingdings" charset="2"/>
              <a:buChar char="§"/>
            </a:pPr>
            <a:r>
              <a:rPr lang="en-US" sz="900" dirty="0">
                <a:solidFill>
                  <a:srgbClr val="7F7F7F"/>
                </a:solidFill>
              </a:rPr>
              <a:t>Narrow skillset of staff</a:t>
            </a:r>
          </a:p>
        </p:txBody>
      </p:sp>
      <p:sp>
        <p:nvSpPr>
          <p:cNvPr id="111" name="TextBox 110"/>
          <p:cNvSpPr txBox="1"/>
          <p:nvPr/>
        </p:nvSpPr>
        <p:spPr>
          <a:xfrm rot="10800000">
            <a:off x="7751052" y="205907"/>
            <a:ext cx="1374608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50000"/>
              </a:lnSpc>
            </a:pPr>
            <a:endParaRPr lang="en-US" sz="8000" dirty="0">
              <a:solidFill>
                <a:schemeClr val="bg1">
                  <a:alpha val="26000"/>
                </a:schemeClr>
              </a:solidFill>
              <a:latin typeface="Georgia"/>
              <a:cs typeface="Georgia"/>
            </a:endParaRPr>
          </a:p>
          <a:p>
            <a:pPr>
              <a:lnSpc>
                <a:spcPct val="50000"/>
              </a:lnSpc>
            </a:pPr>
            <a:endParaRPr lang="en-US" dirty="0"/>
          </a:p>
        </p:txBody>
      </p:sp>
      <p:cxnSp>
        <p:nvCxnSpPr>
          <p:cNvPr id="112" name="Straight Connector 111"/>
          <p:cNvCxnSpPr/>
          <p:nvPr/>
        </p:nvCxnSpPr>
        <p:spPr>
          <a:xfrm rot="5400000">
            <a:off x="2453256" y="4316737"/>
            <a:ext cx="3401069" cy="1588"/>
          </a:xfrm>
          <a:prstGeom prst="line">
            <a:avLst/>
          </a:prstGeom>
          <a:ln w="28575" cap="rnd" cmpd="sng">
            <a:solidFill>
              <a:srgbClr val="008000">
                <a:alpha val="10000"/>
              </a:srgbClr>
            </a:solidFill>
            <a:prstDash val="sysDot"/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7" name="TextBox 116"/>
          <p:cNvSpPr txBox="1"/>
          <p:nvPr/>
        </p:nvSpPr>
        <p:spPr>
          <a:xfrm>
            <a:off x="6740853" y="4121181"/>
            <a:ext cx="2204360" cy="1092607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171450" lvl="0" indent="-171450">
              <a:buClr>
                <a:srgbClr val="008000"/>
              </a:buClr>
            </a:pPr>
            <a:r>
              <a:rPr lang="en-US" sz="1100" b="1" dirty="0">
                <a:solidFill>
                  <a:srgbClr val="008000"/>
                </a:solidFill>
              </a:rPr>
              <a:t>CLIENTS</a:t>
            </a:r>
          </a:p>
          <a:p>
            <a:pPr marL="171450" lvl="0" indent="-171450">
              <a:buClr>
                <a:srgbClr val="008000"/>
              </a:buClr>
              <a:buFont typeface="Arial"/>
              <a:buChar char="•"/>
            </a:pPr>
            <a:r>
              <a:rPr lang="en-US" sz="900" dirty="0">
                <a:solidFill>
                  <a:schemeClr val="bg1">
                    <a:lumMod val="50000"/>
                  </a:schemeClr>
                </a:solidFill>
              </a:rPr>
              <a:t>Transport companies (B2B).</a:t>
            </a:r>
          </a:p>
          <a:p>
            <a:pPr marL="171450" lvl="0" indent="-171450">
              <a:buClr>
                <a:srgbClr val="008000"/>
              </a:buClr>
              <a:buFont typeface="Arial"/>
              <a:buChar char="•"/>
            </a:pPr>
            <a:r>
              <a:rPr lang="en-US" sz="900" dirty="0">
                <a:solidFill>
                  <a:schemeClr val="bg1">
                    <a:lumMod val="50000"/>
                  </a:schemeClr>
                </a:solidFill>
              </a:rPr>
              <a:t>Frustrations:</a:t>
            </a:r>
          </a:p>
          <a:p>
            <a:pPr marL="361950" lvl="1" indent="-184150" defTabSz="266700">
              <a:buClr>
                <a:srgbClr val="008000"/>
              </a:buClr>
              <a:buFont typeface="Arial"/>
              <a:buChar char="•"/>
            </a:pPr>
            <a:r>
              <a:rPr lang="en-US" sz="900" dirty="0">
                <a:solidFill>
                  <a:schemeClr val="bg1">
                    <a:lumMod val="50000"/>
                  </a:schemeClr>
                </a:solidFill>
              </a:rPr>
              <a:t>Long wait times for original parts.</a:t>
            </a:r>
          </a:p>
          <a:p>
            <a:pPr marL="361950" lvl="1" indent="-184150" defTabSz="266700">
              <a:buClr>
                <a:srgbClr val="008000"/>
              </a:buClr>
              <a:buFont typeface="Arial"/>
              <a:buChar char="•"/>
            </a:pPr>
            <a:r>
              <a:rPr lang="en-US" sz="900" dirty="0">
                <a:solidFill>
                  <a:schemeClr val="bg1">
                    <a:lumMod val="50000"/>
                  </a:schemeClr>
                </a:solidFill>
              </a:rPr>
              <a:t>Expense of original parts.</a:t>
            </a:r>
          </a:p>
          <a:p>
            <a:pPr marL="361950" lvl="1" indent="-184150" defTabSz="266700">
              <a:buClr>
                <a:srgbClr val="008000"/>
              </a:buClr>
              <a:buFont typeface="Arial"/>
              <a:buChar char="•"/>
            </a:pPr>
            <a:r>
              <a:rPr lang="en-US" sz="900" dirty="0">
                <a:solidFill>
                  <a:schemeClr val="bg1">
                    <a:lumMod val="50000"/>
                  </a:schemeClr>
                </a:solidFill>
              </a:rPr>
              <a:t>Big brands don’t support old models</a:t>
            </a:r>
          </a:p>
          <a:p>
            <a:pPr marL="171450" lvl="0" indent="-171450">
              <a:buClr>
                <a:srgbClr val="008000"/>
              </a:buClr>
              <a:buFont typeface="Arial"/>
              <a:buChar char="•"/>
            </a:pPr>
            <a:r>
              <a:rPr lang="en-US" sz="900" dirty="0">
                <a:solidFill>
                  <a:schemeClr val="bg1">
                    <a:lumMod val="50000"/>
                  </a:schemeClr>
                </a:solidFill>
              </a:rPr>
              <a:t>Geography - National.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4341033" y="2832056"/>
            <a:ext cx="4066005" cy="1272143"/>
          </a:xfrm>
          <a:prstGeom prst="rect">
            <a:avLst/>
          </a:prstGeom>
          <a:noFill/>
        </p:spPr>
        <p:txBody>
          <a:bodyPr wrap="square" lIns="0" numCol="2" rtlCol="0">
            <a:spAutoFit/>
          </a:bodyPr>
          <a:lstStyle/>
          <a:p>
            <a:pPr lvl="0">
              <a:lnSpc>
                <a:spcPts val="1100"/>
              </a:lnSpc>
              <a:spcAft>
                <a:spcPts val="300"/>
              </a:spcAft>
              <a:buClr>
                <a:srgbClr val="008000"/>
              </a:buClr>
            </a:pPr>
            <a:r>
              <a:rPr lang="en-US" sz="1100" b="1" dirty="0">
                <a:solidFill>
                  <a:srgbClr val="008000"/>
                </a:solidFill>
              </a:rPr>
              <a:t>EMPLOYEE BENEFITS</a:t>
            </a:r>
          </a:p>
          <a:p>
            <a:pPr lvl="0">
              <a:lnSpc>
                <a:spcPts val="1300"/>
              </a:lnSpc>
              <a:buClr>
                <a:srgbClr val="008000"/>
              </a:buClr>
            </a:pPr>
            <a:r>
              <a:rPr lang="en-AU" sz="900" dirty="0">
                <a:solidFill>
                  <a:schemeClr val="bg1">
                    <a:lumMod val="50000"/>
                  </a:schemeClr>
                </a:solidFill>
              </a:rPr>
              <a:t>20 DAYS ANNUAL LEAVE</a:t>
            </a:r>
          </a:p>
          <a:p>
            <a:pPr lvl="0">
              <a:lnSpc>
                <a:spcPts val="1300"/>
              </a:lnSpc>
              <a:buClr>
                <a:srgbClr val="008000"/>
              </a:buClr>
            </a:pPr>
            <a:r>
              <a:rPr lang="en-AU" sz="900" dirty="0">
                <a:solidFill>
                  <a:schemeClr val="bg1">
                    <a:lumMod val="50000"/>
                  </a:schemeClr>
                </a:solidFill>
              </a:rPr>
              <a:t>PUBLIC HOLIDAYS</a:t>
            </a:r>
          </a:p>
          <a:p>
            <a:pPr lvl="0">
              <a:lnSpc>
                <a:spcPts val="1300"/>
              </a:lnSpc>
              <a:buClr>
                <a:srgbClr val="008000"/>
              </a:buClr>
            </a:pPr>
            <a:r>
              <a:rPr lang="en-AU" sz="900" dirty="0">
                <a:solidFill>
                  <a:schemeClr val="bg1">
                    <a:lumMod val="50000"/>
                  </a:schemeClr>
                </a:solidFill>
              </a:rPr>
              <a:t>10 DAYS SICK LEAVE</a:t>
            </a:r>
          </a:p>
          <a:p>
            <a:pPr lvl="0">
              <a:lnSpc>
                <a:spcPts val="1300"/>
              </a:lnSpc>
              <a:buClr>
                <a:srgbClr val="008000"/>
              </a:buClr>
            </a:pPr>
            <a:endParaRPr lang="en-AU" sz="900" dirty="0">
              <a:solidFill>
                <a:schemeClr val="bg1">
                  <a:lumMod val="50000"/>
                </a:schemeClr>
              </a:solidFill>
            </a:endParaRPr>
          </a:p>
          <a:p>
            <a:pPr lvl="0">
              <a:lnSpc>
                <a:spcPts val="1300"/>
              </a:lnSpc>
              <a:buClr>
                <a:srgbClr val="008000"/>
              </a:buClr>
            </a:pPr>
            <a:endParaRPr lang="en-AU" sz="900" dirty="0">
              <a:solidFill>
                <a:schemeClr val="bg1">
                  <a:lumMod val="50000"/>
                </a:schemeClr>
              </a:solidFill>
            </a:endParaRPr>
          </a:p>
          <a:p>
            <a:pPr lvl="0">
              <a:lnSpc>
                <a:spcPts val="1300"/>
              </a:lnSpc>
              <a:buClr>
                <a:srgbClr val="008000"/>
              </a:buClr>
            </a:pPr>
            <a:endParaRPr lang="en-AU" sz="900" dirty="0">
              <a:solidFill>
                <a:schemeClr val="bg1">
                  <a:lumMod val="50000"/>
                </a:schemeClr>
              </a:solidFill>
            </a:endParaRPr>
          </a:p>
          <a:p>
            <a:pPr lvl="0">
              <a:lnSpc>
                <a:spcPts val="1300"/>
              </a:lnSpc>
              <a:buClr>
                <a:srgbClr val="008000"/>
              </a:buClr>
            </a:pPr>
            <a:endParaRPr lang="en-AU" sz="900" dirty="0">
              <a:solidFill>
                <a:schemeClr val="bg1">
                  <a:lumMod val="50000"/>
                </a:schemeClr>
              </a:solidFill>
            </a:endParaRPr>
          </a:p>
          <a:p>
            <a:pPr lvl="0">
              <a:lnSpc>
                <a:spcPts val="1300"/>
              </a:lnSpc>
              <a:buClr>
                <a:srgbClr val="008000"/>
              </a:buClr>
            </a:pPr>
            <a:r>
              <a:rPr lang="en-AU" sz="900" dirty="0">
                <a:solidFill>
                  <a:schemeClr val="bg1">
                    <a:lumMod val="50000"/>
                  </a:schemeClr>
                </a:solidFill>
              </a:rPr>
              <a:t>PENSION FUND</a:t>
            </a:r>
          </a:p>
          <a:p>
            <a:pPr>
              <a:lnSpc>
                <a:spcPts val="1300"/>
              </a:lnSpc>
              <a:buClr>
                <a:srgbClr val="008000"/>
              </a:buClr>
            </a:pPr>
            <a:r>
              <a:rPr lang="en-AU" sz="900" dirty="0">
                <a:solidFill>
                  <a:schemeClr val="bg1">
                    <a:lumMod val="50000"/>
                  </a:schemeClr>
                </a:solidFill>
              </a:rPr>
              <a:t>FLEXIBLE HOURS</a:t>
            </a:r>
            <a:endParaRPr lang="en-US" sz="900" dirty="0">
              <a:solidFill>
                <a:schemeClr val="bg1">
                  <a:lumMod val="50000"/>
                </a:schemeClr>
              </a:solidFill>
            </a:endParaRPr>
          </a:p>
          <a:p>
            <a:pPr lvl="0">
              <a:lnSpc>
                <a:spcPts val="1300"/>
              </a:lnSpc>
              <a:buClr>
                <a:srgbClr val="008000"/>
              </a:buClr>
            </a:pPr>
            <a:r>
              <a:rPr lang="en-AU" sz="900" dirty="0">
                <a:solidFill>
                  <a:schemeClr val="bg1">
                    <a:lumMod val="50000"/>
                  </a:schemeClr>
                </a:solidFill>
              </a:rPr>
              <a:t>WORK AT HOME </a:t>
            </a:r>
            <a:br>
              <a:rPr lang="en-AU" sz="9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AU" sz="900" dirty="0">
                <a:solidFill>
                  <a:schemeClr val="bg1">
                    <a:lumMod val="50000"/>
                  </a:schemeClr>
                </a:solidFill>
              </a:rPr>
              <a:t>OR OFFICE</a:t>
            </a:r>
            <a:endParaRPr lang="en-US" sz="900" dirty="0">
              <a:solidFill>
                <a:schemeClr val="bg1">
                  <a:lumMod val="50000"/>
                </a:schemeClr>
              </a:solidFill>
            </a:endParaRPr>
          </a:p>
          <a:p>
            <a:endParaRPr lang="en-US" sz="1100" b="1" dirty="0">
              <a:solidFill>
                <a:srgbClr val="008000"/>
              </a:solidFill>
            </a:endParaRPr>
          </a:p>
        </p:txBody>
      </p:sp>
      <p:sp>
        <p:nvSpPr>
          <p:cNvPr id="125" name="TextBox 124"/>
          <p:cNvSpPr txBox="1"/>
          <p:nvPr/>
        </p:nvSpPr>
        <p:spPr>
          <a:xfrm>
            <a:off x="7175791" y="955054"/>
            <a:ext cx="1850668" cy="152272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1100" b="1" cap="all" dirty="0">
                <a:solidFill>
                  <a:srgbClr val="008000"/>
                </a:solidFill>
              </a:rPr>
              <a:t>Motivations</a:t>
            </a:r>
          </a:p>
          <a:p>
            <a:pPr>
              <a:lnSpc>
                <a:spcPts val="2200"/>
              </a:lnSpc>
            </a:pPr>
            <a:r>
              <a:rPr lang="en-US" sz="1000" dirty="0">
                <a:solidFill>
                  <a:srgbClr val="008000"/>
                </a:solidFill>
              </a:rPr>
              <a:t>Growth		</a:t>
            </a:r>
            <a:br>
              <a:rPr lang="en-US" sz="1000" dirty="0">
                <a:solidFill>
                  <a:srgbClr val="008000"/>
                </a:solidFill>
              </a:rPr>
            </a:br>
            <a:r>
              <a:rPr lang="en-US" sz="1000" dirty="0">
                <a:solidFill>
                  <a:srgbClr val="008000"/>
                </a:solidFill>
              </a:rPr>
              <a:t>Ideology</a:t>
            </a:r>
            <a:br>
              <a:rPr lang="en-US" sz="1000" dirty="0">
                <a:solidFill>
                  <a:srgbClr val="008000"/>
                </a:solidFill>
              </a:rPr>
            </a:br>
            <a:r>
              <a:rPr lang="en-US" sz="1000" dirty="0">
                <a:solidFill>
                  <a:srgbClr val="008000"/>
                </a:solidFill>
              </a:rPr>
              <a:t>Teamwork</a:t>
            </a:r>
            <a:br>
              <a:rPr lang="en-US" sz="1000" dirty="0">
                <a:solidFill>
                  <a:srgbClr val="008000"/>
                </a:solidFill>
              </a:rPr>
            </a:br>
            <a:r>
              <a:rPr lang="en-US" sz="1000" dirty="0">
                <a:solidFill>
                  <a:srgbClr val="008000"/>
                </a:solidFill>
              </a:rPr>
              <a:t>Quality</a:t>
            </a:r>
          </a:p>
        </p:txBody>
      </p:sp>
      <p:sp>
        <p:nvSpPr>
          <p:cNvPr id="132" name="Oval 131">
            <a:extLst>
              <a:ext uri="{FF2B5EF4-FFF2-40B4-BE49-F238E27FC236}">
                <a16:creationId xmlns:a16="http://schemas.microsoft.com/office/drawing/2014/main" id="{EAA3F770-9EC0-4A1C-8890-1B5F93BB6D4B}"/>
              </a:ext>
            </a:extLst>
          </p:cNvPr>
          <p:cNvSpPr/>
          <p:nvPr/>
        </p:nvSpPr>
        <p:spPr>
          <a:xfrm>
            <a:off x="3664076" y="2735068"/>
            <a:ext cx="360000" cy="36000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3" name="Oval 132">
            <a:extLst>
              <a:ext uri="{FF2B5EF4-FFF2-40B4-BE49-F238E27FC236}">
                <a16:creationId xmlns:a16="http://schemas.microsoft.com/office/drawing/2014/main" id="{033AA41B-EBB1-4917-B432-CA46F946831E}"/>
              </a:ext>
            </a:extLst>
          </p:cNvPr>
          <p:cNvSpPr/>
          <p:nvPr/>
        </p:nvSpPr>
        <p:spPr>
          <a:xfrm>
            <a:off x="6380853" y="1046748"/>
            <a:ext cx="360000" cy="36000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br>
              <a:rPr lang="en-A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A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4" name="Oval 133">
            <a:extLst>
              <a:ext uri="{FF2B5EF4-FFF2-40B4-BE49-F238E27FC236}">
                <a16:creationId xmlns:a16="http://schemas.microsoft.com/office/drawing/2014/main" id="{3A742841-DDC9-420C-A436-BCC49F6BD7A7}"/>
              </a:ext>
            </a:extLst>
          </p:cNvPr>
          <p:cNvSpPr/>
          <p:nvPr/>
        </p:nvSpPr>
        <p:spPr>
          <a:xfrm>
            <a:off x="8709229" y="55344"/>
            <a:ext cx="360000" cy="36000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br>
              <a:rPr lang="en-A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A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5" name="Oval 134">
            <a:extLst>
              <a:ext uri="{FF2B5EF4-FFF2-40B4-BE49-F238E27FC236}">
                <a16:creationId xmlns:a16="http://schemas.microsoft.com/office/drawing/2014/main" id="{E62BA87F-9BBC-4606-9277-BF31E9F04A07}"/>
              </a:ext>
            </a:extLst>
          </p:cNvPr>
          <p:cNvSpPr/>
          <p:nvPr/>
        </p:nvSpPr>
        <p:spPr>
          <a:xfrm>
            <a:off x="8700327" y="1041376"/>
            <a:ext cx="360000" cy="36000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br>
              <a:rPr lang="en-A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A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6" name="Oval 135">
            <a:extLst>
              <a:ext uri="{FF2B5EF4-FFF2-40B4-BE49-F238E27FC236}">
                <a16:creationId xmlns:a16="http://schemas.microsoft.com/office/drawing/2014/main" id="{1C43193C-5066-43B4-9BE1-7A6CEE40B6B9}"/>
              </a:ext>
            </a:extLst>
          </p:cNvPr>
          <p:cNvSpPr/>
          <p:nvPr/>
        </p:nvSpPr>
        <p:spPr>
          <a:xfrm>
            <a:off x="3664076" y="4100494"/>
            <a:ext cx="360000" cy="36000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br>
              <a:rPr lang="en-A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A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7" name="Oval 136">
            <a:extLst>
              <a:ext uri="{FF2B5EF4-FFF2-40B4-BE49-F238E27FC236}">
                <a16:creationId xmlns:a16="http://schemas.microsoft.com/office/drawing/2014/main" id="{D67BC380-834E-4BC6-A570-4E08A8ECF677}"/>
              </a:ext>
            </a:extLst>
          </p:cNvPr>
          <p:cNvSpPr/>
          <p:nvPr/>
        </p:nvSpPr>
        <p:spPr>
          <a:xfrm>
            <a:off x="5939205" y="4100494"/>
            <a:ext cx="360000" cy="36000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br>
              <a:rPr lang="en-A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A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8" name="Oval 137">
            <a:extLst>
              <a:ext uri="{FF2B5EF4-FFF2-40B4-BE49-F238E27FC236}">
                <a16:creationId xmlns:a16="http://schemas.microsoft.com/office/drawing/2014/main" id="{2CA74AB3-55AA-47DA-BADD-6B3D7445FA9F}"/>
              </a:ext>
            </a:extLst>
          </p:cNvPr>
          <p:cNvSpPr/>
          <p:nvPr/>
        </p:nvSpPr>
        <p:spPr>
          <a:xfrm>
            <a:off x="8700327" y="4099666"/>
            <a:ext cx="360000" cy="36000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br>
              <a:rPr lang="en-A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A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" name="Group 7">
            <a:extLst>
              <a:ext uri="{FF2B5EF4-FFF2-40B4-BE49-F238E27FC236}">
                <a16:creationId xmlns:a16="http://schemas.microsoft.com/office/drawing/2014/main" id="{87BA9773-DA38-46A2-B8CD-314E2F9FAACE}"/>
              </a:ext>
            </a:extLst>
          </p:cNvPr>
          <p:cNvGrpSpPr/>
          <p:nvPr/>
        </p:nvGrpSpPr>
        <p:grpSpPr>
          <a:xfrm>
            <a:off x="8657863" y="6114689"/>
            <a:ext cx="418704" cy="384986"/>
            <a:chOff x="8613344" y="6215384"/>
            <a:chExt cx="418704" cy="384986"/>
          </a:xfrm>
        </p:grpSpPr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4A1205AF-A2FC-43A2-B152-FDBDFD223A57}"/>
                </a:ext>
              </a:extLst>
            </p:cNvPr>
            <p:cNvSpPr/>
            <p:nvPr/>
          </p:nvSpPr>
          <p:spPr>
            <a:xfrm>
              <a:off x="8642696" y="6240370"/>
              <a:ext cx="360000" cy="360000"/>
            </a:xfrm>
            <a:prstGeom prst="ellipse">
              <a:avLst/>
            </a:prstGeom>
            <a:solidFill>
              <a:srgbClr val="FF0000"/>
            </a:solidFill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6949BF8D-A7A0-48A1-BA01-40D31CDAEFAA}"/>
                </a:ext>
              </a:extLst>
            </p:cNvPr>
            <p:cNvSpPr txBox="1"/>
            <p:nvPr/>
          </p:nvSpPr>
          <p:spPr>
            <a:xfrm>
              <a:off x="8613344" y="6215384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10</a:t>
              </a:r>
            </a:p>
          </p:txBody>
        </p:sp>
      </p:grpSp>
      <p:sp>
        <p:nvSpPr>
          <p:cNvPr id="142" name="Oval 141">
            <a:extLst>
              <a:ext uri="{FF2B5EF4-FFF2-40B4-BE49-F238E27FC236}">
                <a16:creationId xmlns:a16="http://schemas.microsoft.com/office/drawing/2014/main" id="{9722893D-B4D0-46D8-8442-DAC6BE7C337E}"/>
              </a:ext>
            </a:extLst>
          </p:cNvPr>
          <p:cNvSpPr/>
          <p:nvPr/>
        </p:nvSpPr>
        <p:spPr>
          <a:xfrm>
            <a:off x="8669847" y="2742124"/>
            <a:ext cx="360000" cy="36000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br>
              <a:rPr lang="en-A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A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6949BF8D-A7A0-48A1-BA01-40D31CDAEFAA}"/>
              </a:ext>
            </a:extLst>
          </p:cNvPr>
          <p:cNvSpPr txBox="1"/>
          <p:nvPr/>
        </p:nvSpPr>
        <p:spPr>
          <a:xfrm>
            <a:off x="8733555" y="4081195"/>
            <a:ext cx="301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6949BF8D-A7A0-48A1-BA01-40D31CDAEFAA}"/>
              </a:ext>
            </a:extLst>
          </p:cNvPr>
          <p:cNvSpPr txBox="1"/>
          <p:nvPr/>
        </p:nvSpPr>
        <p:spPr>
          <a:xfrm>
            <a:off x="8698429" y="2725736"/>
            <a:ext cx="301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6949BF8D-A7A0-48A1-BA01-40D31CDAEFAA}"/>
              </a:ext>
            </a:extLst>
          </p:cNvPr>
          <p:cNvSpPr txBox="1"/>
          <p:nvPr/>
        </p:nvSpPr>
        <p:spPr>
          <a:xfrm>
            <a:off x="8728187" y="44707"/>
            <a:ext cx="301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6949BF8D-A7A0-48A1-BA01-40D31CDAEFAA}"/>
              </a:ext>
            </a:extLst>
          </p:cNvPr>
          <p:cNvSpPr txBox="1"/>
          <p:nvPr/>
        </p:nvSpPr>
        <p:spPr>
          <a:xfrm>
            <a:off x="6411624" y="1032044"/>
            <a:ext cx="301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6949BF8D-A7A0-48A1-BA01-40D31CDAEFAA}"/>
              </a:ext>
            </a:extLst>
          </p:cNvPr>
          <p:cNvSpPr txBox="1"/>
          <p:nvPr/>
        </p:nvSpPr>
        <p:spPr>
          <a:xfrm>
            <a:off x="5974056" y="4090334"/>
            <a:ext cx="301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6949BF8D-A7A0-48A1-BA01-40D31CDAEFAA}"/>
              </a:ext>
            </a:extLst>
          </p:cNvPr>
          <p:cNvSpPr txBox="1"/>
          <p:nvPr/>
        </p:nvSpPr>
        <p:spPr>
          <a:xfrm>
            <a:off x="3694556" y="2715125"/>
            <a:ext cx="301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6949BF8D-A7A0-48A1-BA01-40D31CDAEFAA}"/>
              </a:ext>
            </a:extLst>
          </p:cNvPr>
          <p:cNvSpPr txBox="1"/>
          <p:nvPr/>
        </p:nvSpPr>
        <p:spPr>
          <a:xfrm>
            <a:off x="8730807" y="1021056"/>
            <a:ext cx="301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6949BF8D-A7A0-48A1-BA01-40D31CDAEFAA}"/>
              </a:ext>
            </a:extLst>
          </p:cNvPr>
          <p:cNvSpPr txBox="1"/>
          <p:nvPr/>
        </p:nvSpPr>
        <p:spPr>
          <a:xfrm>
            <a:off x="3694556" y="4090334"/>
            <a:ext cx="301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</a:p>
        </p:txBody>
      </p:sp>
      <p:sp>
        <p:nvSpPr>
          <p:cNvPr id="151" name="TextBox 150"/>
          <p:cNvSpPr txBox="1"/>
          <p:nvPr/>
        </p:nvSpPr>
        <p:spPr>
          <a:xfrm>
            <a:off x="2568409" y="2807786"/>
            <a:ext cx="1554586" cy="1084912"/>
          </a:xfrm>
          <a:prstGeom prst="rect">
            <a:avLst/>
          </a:prstGeom>
          <a:noFill/>
          <a:ln>
            <a:noFill/>
          </a:ln>
        </p:spPr>
        <p:txBody>
          <a:bodyPr wrap="square" lIns="0" rtlCol="0">
            <a:spAutoFit/>
          </a:bodyPr>
          <a:lstStyle/>
          <a:p>
            <a:r>
              <a:rPr lang="en-US" sz="1100" b="1" cap="all" dirty="0">
                <a:solidFill>
                  <a:srgbClr val="008000"/>
                </a:solidFill>
              </a:rPr>
              <a:t>Performance </a:t>
            </a:r>
          </a:p>
          <a:p>
            <a:pPr>
              <a:spcAft>
                <a:spcPts val="300"/>
              </a:spcAft>
            </a:pPr>
            <a:r>
              <a:rPr lang="en-US" sz="1100" b="1" cap="all" dirty="0">
                <a:solidFill>
                  <a:srgbClr val="008000"/>
                </a:solidFill>
              </a:rPr>
              <a:t>M</a:t>
            </a:r>
            <a:r>
              <a:rPr lang="en-US" sz="1100" b="1" cap="all" dirty="0" err="1">
                <a:solidFill>
                  <a:srgbClr val="008000"/>
                </a:solidFill>
              </a:rPr>
              <a:t>easures</a:t>
            </a:r>
            <a:endParaRPr lang="en-US" sz="1100" b="1" cap="all" dirty="0">
              <a:solidFill>
                <a:srgbClr val="008000"/>
              </a:solidFill>
            </a:endParaRPr>
          </a:p>
          <a:p>
            <a:pPr marL="108000" indent="-108000">
              <a:buClr>
                <a:srgbClr val="008000"/>
              </a:buClr>
              <a:buFont typeface="Wingdings" charset="2"/>
              <a:buChar char=""/>
            </a:pPr>
            <a:r>
              <a:rPr lang="en-GB" sz="1000" cap="all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&gt; 15% Annual Growth</a:t>
            </a:r>
          </a:p>
          <a:p>
            <a:pPr marL="108000" indent="-108000">
              <a:buClr>
                <a:srgbClr val="008000"/>
              </a:buClr>
              <a:buFont typeface="Wingdings" charset="2"/>
              <a:buChar char=""/>
            </a:pPr>
            <a:r>
              <a:rPr lang="en-GB" sz="1000" cap="all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TEAMWORK </a:t>
            </a:r>
          </a:p>
          <a:p>
            <a:pPr marL="108000" indent="-108000">
              <a:buClr>
                <a:srgbClr val="008000"/>
              </a:buClr>
              <a:buFont typeface="Wingdings" charset="2"/>
              <a:buChar char=""/>
            </a:pPr>
            <a:r>
              <a:rPr lang="en-GB" sz="1000" cap="all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raving customers</a:t>
            </a:r>
            <a:br>
              <a:rPr lang="en-US" sz="1000" b="1" cap="all" dirty="0">
                <a:solidFill>
                  <a:srgbClr val="008000"/>
                </a:solidFill>
              </a:rPr>
            </a:br>
            <a:endParaRPr lang="en-US" sz="1000" b="1" cap="all" dirty="0">
              <a:solidFill>
                <a:srgbClr val="008000"/>
              </a:solidFill>
            </a:endParaRPr>
          </a:p>
        </p:txBody>
      </p:sp>
      <p:sp>
        <p:nvSpPr>
          <p:cNvPr id="152" name="TextBox 151"/>
          <p:cNvSpPr txBox="1"/>
          <p:nvPr/>
        </p:nvSpPr>
        <p:spPr>
          <a:xfrm>
            <a:off x="2566219" y="4118140"/>
            <a:ext cx="1457857" cy="2616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sz="1100" b="1" cap="all" dirty="0">
                <a:solidFill>
                  <a:srgbClr val="008000"/>
                </a:solidFill>
              </a:rPr>
              <a:t>Goals</a:t>
            </a:r>
          </a:p>
        </p:txBody>
      </p:sp>
      <p:sp>
        <p:nvSpPr>
          <p:cNvPr id="153" name="TextBox 152"/>
          <p:cNvSpPr txBox="1"/>
          <p:nvPr/>
        </p:nvSpPr>
        <p:spPr>
          <a:xfrm>
            <a:off x="4297596" y="4118140"/>
            <a:ext cx="1457857" cy="2616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sz="1100" b="1" cap="all" dirty="0">
                <a:solidFill>
                  <a:srgbClr val="008000"/>
                </a:solidFill>
              </a:rPr>
              <a:t>Frustrations</a:t>
            </a:r>
          </a:p>
        </p:txBody>
      </p:sp>
      <p:sp>
        <p:nvSpPr>
          <p:cNvPr id="154" name="5-Point Star 153"/>
          <p:cNvSpPr/>
          <p:nvPr/>
        </p:nvSpPr>
        <p:spPr>
          <a:xfrm flipH="1">
            <a:off x="7860798" y="1362159"/>
            <a:ext cx="144000" cy="144000"/>
          </a:xfrm>
          <a:prstGeom prst="star5">
            <a:avLst/>
          </a:prstGeom>
          <a:solidFill>
            <a:srgbClr val="00800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55" name="5-Point Star 154"/>
          <p:cNvSpPr/>
          <p:nvPr/>
        </p:nvSpPr>
        <p:spPr>
          <a:xfrm flipH="1">
            <a:off x="8040078" y="1362159"/>
            <a:ext cx="144000" cy="144000"/>
          </a:xfrm>
          <a:prstGeom prst="star5">
            <a:avLst/>
          </a:prstGeom>
          <a:solidFill>
            <a:srgbClr val="00800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56" name="5-Point Star 155"/>
          <p:cNvSpPr/>
          <p:nvPr/>
        </p:nvSpPr>
        <p:spPr>
          <a:xfrm flipH="1">
            <a:off x="8227758" y="1362159"/>
            <a:ext cx="144000" cy="144000"/>
          </a:xfrm>
          <a:prstGeom prst="star5">
            <a:avLst/>
          </a:prstGeom>
          <a:solidFill>
            <a:srgbClr val="00800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57" name="5-Point Star 156"/>
          <p:cNvSpPr/>
          <p:nvPr/>
        </p:nvSpPr>
        <p:spPr>
          <a:xfrm flipH="1">
            <a:off x="7860798" y="1668136"/>
            <a:ext cx="144000" cy="144000"/>
          </a:xfrm>
          <a:prstGeom prst="star5">
            <a:avLst/>
          </a:prstGeom>
          <a:solidFill>
            <a:srgbClr val="00800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58" name="5-Point Star 157"/>
          <p:cNvSpPr/>
          <p:nvPr/>
        </p:nvSpPr>
        <p:spPr>
          <a:xfrm flipH="1">
            <a:off x="8040078" y="1668136"/>
            <a:ext cx="144000" cy="144000"/>
          </a:xfrm>
          <a:prstGeom prst="star5">
            <a:avLst/>
          </a:prstGeom>
          <a:solidFill>
            <a:srgbClr val="00800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59" name="5-Point Star 158"/>
          <p:cNvSpPr/>
          <p:nvPr/>
        </p:nvSpPr>
        <p:spPr>
          <a:xfrm flipH="1">
            <a:off x="8227758" y="1668136"/>
            <a:ext cx="144000" cy="144000"/>
          </a:xfrm>
          <a:prstGeom prst="star5">
            <a:avLst/>
          </a:prstGeom>
          <a:solidFill>
            <a:srgbClr val="00800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60" name="5-Point Star 159"/>
          <p:cNvSpPr/>
          <p:nvPr/>
        </p:nvSpPr>
        <p:spPr>
          <a:xfrm flipH="1">
            <a:off x="8407038" y="1668136"/>
            <a:ext cx="144000" cy="144000"/>
          </a:xfrm>
          <a:prstGeom prst="star5">
            <a:avLst/>
          </a:prstGeom>
          <a:solidFill>
            <a:srgbClr val="00800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61" name="5-Point Star 160"/>
          <p:cNvSpPr/>
          <p:nvPr/>
        </p:nvSpPr>
        <p:spPr>
          <a:xfrm flipH="1">
            <a:off x="7860798" y="1981467"/>
            <a:ext cx="144000" cy="144000"/>
          </a:xfrm>
          <a:prstGeom prst="star5">
            <a:avLst/>
          </a:prstGeom>
          <a:solidFill>
            <a:srgbClr val="00800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62" name="5-Point Star 161"/>
          <p:cNvSpPr/>
          <p:nvPr/>
        </p:nvSpPr>
        <p:spPr>
          <a:xfrm flipH="1">
            <a:off x="8040078" y="1981467"/>
            <a:ext cx="144000" cy="144000"/>
          </a:xfrm>
          <a:prstGeom prst="star5">
            <a:avLst/>
          </a:prstGeom>
          <a:solidFill>
            <a:srgbClr val="00800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63" name="5-Point Star 162"/>
          <p:cNvSpPr/>
          <p:nvPr/>
        </p:nvSpPr>
        <p:spPr>
          <a:xfrm flipH="1">
            <a:off x="8227758" y="1981467"/>
            <a:ext cx="144000" cy="144000"/>
          </a:xfrm>
          <a:prstGeom prst="star5">
            <a:avLst/>
          </a:prstGeom>
          <a:solidFill>
            <a:srgbClr val="00800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64" name="5-Point Star 163"/>
          <p:cNvSpPr/>
          <p:nvPr/>
        </p:nvSpPr>
        <p:spPr>
          <a:xfrm flipH="1">
            <a:off x="8407038" y="1981467"/>
            <a:ext cx="144000" cy="144000"/>
          </a:xfrm>
          <a:prstGeom prst="star5">
            <a:avLst/>
          </a:prstGeom>
          <a:solidFill>
            <a:srgbClr val="00800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65" name="5-Point Star 164"/>
          <p:cNvSpPr/>
          <p:nvPr/>
        </p:nvSpPr>
        <p:spPr>
          <a:xfrm flipH="1">
            <a:off x="7860798" y="2277407"/>
            <a:ext cx="144000" cy="144000"/>
          </a:xfrm>
          <a:prstGeom prst="star5">
            <a:avLst/>
          </a:prstGeom>
          <a:solidFill>
            <a:srgbClr val="00800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66" name="5-Point Star 165"/>
          <p:cNvSpPr/>
          <p:nvPr/>
        </p:nvSpPr>
        <p:spPr>
          <a:xfrm flipH="1">
            <a:off x="8040078" y="2277407"/>
            <a:ext cx="144000" cy="144000"/>
          </a:xfrm>
          <a:prstGeom prst="star5">
            <a:avLst/>
          </a:prstGeom>
          <a:solidFill>
            <a:srgbClr val="00800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75" name="5-Point Star 174"/>
          <p:cNvSpPr/>
          <p:nvPr/>
        </p:nvSpPr>
        <p:spPr>
          <a:xfrm flipH="1">
            <a:off x="8227374" y="2277407"/>
            <a:ext cx="144000" cy="144000"/>
          </a:xfrm>
          <a:prstGeom prst="star5">
            <a:avLst/>
          </a:prstGeom>
          <a:solidFill>
            <a:srgbClr val="00800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176" name="5-Point Star 175"/>
          <p:cNvSpPr/>
          <p:nvPr/>
        </p:nvSpPr>
        <p:spPr>
          <a:xfrm flipH="1">
            <a:off x="8396217" y="2277407"/>
            <a:ext cx="144000" cy="144000"/>
          </a:xfrm>
          <a:prstGeom prst="star5">
            <a:avLst/>
          </a:prstGeom>
          <a:solidFill>
            <a:srgbClr val="00800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177" name="5-Point Star 176"/>
          <p:cNvSpPr/>
          <p:nvPr/>
        </p:nvSpPr>
        <p:spPr>
          <a:xfrm flipH="1">
            <a:off x="8565334" y="2277407"/>
            <a:ext cx="144000" cy="144000"/>
          </a:xfrm>
          <a:prstGeom prst="star5">
            <a:avLst/>
          </a:prstGeom>
          <a:solidFill>
            <a:schemeClr val="accent3">
              <a:lumMod val="50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179" name="5-Point Star 178"/>
          <p:cNvSpPr/>
          <p:nvPr/>
        </p:nvSpPr>
        <p:spPr>
          <a:xfrm flipH="1">
            <a:off x="8565334" y="1981467"/>
            <a:ext cx="144000" cy="144000"/>
          </a:xfrm>
          <a:prstGeom prst="star5">
            <a:avLst/>
          </a:prstGeom>
          <a:solidFill>
            <a:schemeClr val="bg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180" name="5-Point Star 179"/>
          <p:cNvSpPr/>
          <p:nvPr/>
        </p:nvSpPr>
        <p:spPr>
          <a:xfrm flipH="1">
            <a:off x="8565334" y="1668136"/>
            <a:ext cx="144000" cy="144000"/>
          </a:xfrm>
          <a:prstGeom prst="star5">
            <a:avLst/>
          </a:prstGeom>
          <a:solidFill>
            <a:schemeClr val="accent3">
              <a:lumMod val="50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181" name="5-Point Star 180"/>
          <p:cNvSpPr/>
          <p:nvPr/>
        </p:nvSpPr>
        <p:spPr>
          <a:xfrm flipH="1">
            <a:off x="8565334" y="1362159"/>
            <a:ext cx="144000" cy="144000"/>
          </a:xfrm>
          <a:prstGeom prst="star5">
            <a:avLst/>
          </a:prstGeom>
          <a:solidFill>
            <a:schemeClr val="bg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182" name="5-Point Star 181"/>
          <p:cNvSpPr/>
          <p:nvPr/>
        </p:nvSpPr>
        <p:spPr>
          <a:xfrm flipH="1">
            <a:off x="8396217" y="1362159"/>
            <a:ext cx="144000" cy="144000"/>
          </a:xfrm>
          <a:prstGeom prst="star5">
            <a:avLst/>
          </a:prstGeom>
          <a:solidFill>
            <a:schemeClr val="accent3">
              <a:lumMod val="50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cxnSp>
        <p:nvCxnSpPr>
          <p:cNvPr id="183" name="Straight Connector 182"/>
          <p:cNvCxnSpPr/>
          <p:nvPr/>
        </p:nvCxnSpPr>
        <p:spPr>
          <a:xfrm rot="5400000">
            <a:off x="5552661" y="4983033"/>
            <a:ext cx="2066890" cy="1588"/>
          </a:xfrm>
          <a:prstGeom prst="line">
            <a:avLst/>
          </a:prstGeom>
          <a:ln w="28575" cap="rnd" cmpd="sng">
            <a:solidFill>
              <a:srgbClr val="008000">
                <a:alpha val="10000"/>
              </a:srgbClr>
            </a:solidFill>
            <a:prstDash val="sysDot"/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4" name="Straight Connector 183"/>
          <p:cNvCxnSpPr/>
          <p:nvPr/>
        </p:nvCxnSpPr>
        <p:spPr>
          <a:xfrm rot="16200000" flipH="1">
            <a:off x="6034664" y="1634893"/>
            <a:ext cx="1931773" cy="795"/>
          </a:xfrm>
          <a:prstGeom prst="line">
            <a:avLst/>
          </a:prstGeom>
          <a:ln w="28575" cap="rnd" cmpd="sng">
            <a:solidFill>
              <a:srgbClr val="008000">
                <a:alpha val="10000"/>
              </a:srgbClr>
            </a:solidFill>
            <a:prstDash val="sysDot"/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6" name="Straight Connector 185"/>
          <p:cNvCxnSpPr/>
          <p:nvPr/>
        </p:nvCxnSpPr>
        <p:spPr>
          <a:xfrm rot="10800000" flipV="1">
            <a:off x="2300055" y="2601179"/>
            <a:ext cx="6825605" cy="15021"/>
          </a:xfrm>
          <a:prstGeom prst="line">
            <a:avLst/>
          </a:prstGeom>
          <a:ln w="28575" cmpd="sng">
            <a:solidFill>
              <a:srgbClr val="008000">
                <a:alpha val="10000"/>
              </a:srgbClr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7" name="Straight Connector 186"/>
          <p:cNvCxnSpPr/>
          <p:nvPr/>
        </p:nvCxnSpPr>
        <p:spPr>
          <a:xfrm rot="10800000" flipV="1">
            <a:off x="2327274" y="3935361"/>
            <a:ext cx="6825605" cy="15021"/>
          </a:xfrm>
          <a:prstGeom prst="line">
            <a:avLst/>
          </a:prstGeom>
          <a:ln w="28575" cmpd="sng">
            <a:solidFill>
              <a:srgbClr val="008000">
                <a:alpha val="10000"/>
              </a:srgbClr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8" name="Straight Connector 187"/>
          <p:cNvCxnSpPr/>
          <p:nvPr/>
        </p:nvCxnSpPr>
        <p:spPr>
          <a:xfrm rot="10800000" flipV="1">
            <a:off x="2327274" y="6017272"/>
            <a:ext cx="6825605" cy="15021"/>
          </a:xfrm>
          <a:prstGeom prst="line">
            <a:avLst/>
          </a:prstGeom>
          <a:ln w="28575" cmpd="sng">
            <a:solidFill>
              <a:srgbClr val="008000">
                <a:alpha val="10000"/>
              </a:srgbClr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9" name="TextBox 188"/>
          <p:cNvSpPr txBox="1"/>
          <p:nvPr/>
        </p:nvSpPr>
        <p:spPr>
          <a:xfrm>
            <a:off x="2516450" y="6219218"/>
            <a:ext cx="1600051" cy="2616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sz="1100" b="1" dirty="0">
                <a:solidFill>
                  <a:srgbClr val="008000"/>
                </a:solidFill>
              </a:rPr>
              <a:t>FREQUENTLY USED APPS</a:t>
            </a:r>
          </a:p>
        </p:txBody>
      </p:sp>
      <p:sp>
        <p:nvSpPr>
          <p:cNvPr id="190" name="Oval 189">
            <a:extLst>
              <a:ext uri="{FF2B5EF4-FFF2-40B4-BE49-F238E27FC236}">
                <a16:creationId xmlns:a16="http://schemas.microsoft.com/office/drawing/2014/main" id="{FF8F166C-8F5C-4950-AB34-FA8151401375}"/>
              </a:ext>
            </a:extLst>
          </p:cNvPr>
          <p:cNvSpPr/>
          <p:nvPr/>
        </p:nvSpPr>
        <p:spPr>
          <a:xfrm>
            <a:off x="1915035" y="55344"/>
            <a:ext cx="360000" cy="36000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id="{6949BF8D-A7A0-48A1-BA01-40D31CDAEFAA}"/>
              </a:ext>
            </a:extLst>
          </p:cNvPr>
          <p:cNvSpPr txBox="1"/>
          <p:nvPr/>
        </p:nvSpPr>
        <p:spPr>
          <a:xfrm>
            <a:off x="1935679" y="35024"/>
            <a:ext cx="301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3303774" y="354121"/>
            <a:ext cx="4602311" cy="402120"/>
          </a:xfrm>
          <a:prstGeom prst="rect">
            <a:avLst/>
          </a:prstGeom>
          <a:noFill/>
        </p:spPr>
        <p:txBody>
          <a:bodyPr wrap="square" lIns="0" rIns="0" rtlCol="0">
            <a:noAutofit/>
          </a:bodyPr>
          <a:lstStyle/>
          <a:p>
            <a:pPr algn="ctr"/>
            <a:r>
              <a:rPr lang="en-AU" sz="1600" i="1" dirty="0">
                <a:solidFill>
                  <a:schemeClr val="bg1"/>
                </a:solidFill>
                <a:latin typeface="Adobe Garamond Pro"/>
                <a:cs typeface="Adobe Garamond Pro"/>
              </a:rPr>
              <a:t>“</a:t>
            </a:r>
            <a:r>
              <a:rPr lang="en-US" sz="1600" i="1" dirty="0">
                <a:solidFill>
                  <a:schemeClr val="bg1"/>
                </a:solidFill>
                <a:latin typeface="Adobe Garamond Pro"/>
                <a:cs typeface="Adobe Garamond Pro"/>
              </a:rPr>
              <a:t>Locally made and on the move.</a:t>
            </a:r>
            <a:r>
              <a:rPr lang="en-AU" sz="1600" i="1" dirty="0">
                <a:solidFill>
                  <a:schemeClr val="bg1"/>
                </a:solidFill>
                <a:latin typeface="Adobe Garamond Pro"/>
                <a:cs typeface="Adobe Garamond Pro"/>
              </a:rPr>
              <a:t>”</a:t>
            </a:r>
            <a:endParaRPr lang="en-US" sz="1600" i="1" dirty="0">
              <a:latin typeface="Adobe Garamond Pro"/>
              <a:cs typeface="Adobe Garamond Pro"/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F6D1073A-2EBF-4FD7-923D-7BF96C1B3FC1}"/>
              </a:ext>
            </a:extLst>
          </p:cNvPr>
          <p:cNvSpPr txBox="1"/>
          <p:nvPr/>
        </p:nvSpPr>
        <p:spPr>
          <a:xfrm>
            <a:off x="4252596" y="6504333"/>
            <a:ext cx="38126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AU" sz="700" dirty="0">
                <a:solidFill>
                  <a:srgbClr val="7F7F7F"/>
                </a:solidFill>
              </a:rPr>
              <a:t>MS Office 365</a:t>
            </a:r>
            <a:endParaRPr lang="en-US" dirty="0"/>
          </a:p>
        </p:txBody>
      </p:sp>
      <p:pic>
        <p:nvPicPr>
          <p:cNvPr id="116" name="Picture 115">
            <a:extLst>
              <a:ext uri="{FF2B5EF4-FFF2-40B4-BE49-F238E27FC236}">
                <a16:creationId xmlns:a16="http://schemas.microsoft.com/office/drawing/2014/main" id="{660FFB5F-2CB5-499F-8996-EB66958DE1C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218615" y="6192302"/>
            <a:ext cx="415243" cy="268942"/>
          </a:xfrm>
          <a:prstGeom prst="rect">
            <a:avLst/>
          </a:prstGeom>
        </p:spPr>
      </p:pic>
      <p:pic>
        <p:nvPicPr>
          <p:cNvPr id="118" name="Picture 117" descr="A picture containing icon&#10;&#10;Description automatically generated">
            <a:extLst>
              <a:ext uri="{FF2B5EF4-FFF2-40B4-BE49-F238E27FC236}">
                <a16:creationId xmlns:a16="http://schemas.microsoft.com/office/drawing/2014/main" id="{F4AEF723-ADB1-4D00-BC3C-49D03804BD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7989" y="6171723"/>
            <a:ext cx="414000" cy="310100"/>
          </a:xfrm>
          <a:prstGeom prst="rect">
            <a:avLst/>
          </a:prstGeom>
        </p:spPr>
      </p:pic>
      <p:sp>
        <p:nvSpPr>
          <p:cNvPr id="119" name="TextBox 118">
            <a:extLst>
              <a:ext uri="{FF2B5EF4-FFF2-40B4-BE49-F238E27FC236}">
                <a16:creationId xmlns:a16="http://schemas.microsoft.com/office/drawing/2014/main" id="{06C4303D-2C31-4DE4-AD1C-58EA1E171387}"/>
              </a:ext>
            </a:extLst>
          </p:cNvPr>
          <p:cNvSpPr txBox="1"/>
          <p:nvPr/>
        </p:nvSpPr>
        <p:spPr>
          <a:xfrm>
            <a:off x="4744358" y="6558194"/>
            <a:ext cx="381262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AU" sz="700" dirty="0">
                <a:solidFill>
                  <a:srgbClr val="7F7F7F"/>
                </a:solidFill>
              </a:rPr>
              <a:t>Monday</a:t>
            </a:r>
            <a:endParaRPr lang="en-US" dirty="0"/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90A24BFA-9110-48A4-B573-B79E8DA68F7D}"/>
              </a:ext>
            </a:extLst>
          </p:cNvPr>
          <p:cNvSpPr txBox="1"/>
          <p:nvPr/>
        </p:nvSpPr>
        <p:spPr>
          <a:xfrm>
            <a:off x="5300274" y="6584032"/>
            <a:ext cx="381262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AU" sz="700" dirty="0">
                <a:solidFill>
                  <a:srgbClr val="7F7F7F"/>
                </a:solidFill>
              </a:rPr>
              <a:t>Quicken</a:t>
            </a:r>
            <a:endParaRPr lang="en-US" dirty="0"/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CD56319D-D449-4C2D-A713-3CC0402AD039}"/>
              </a:ext>
            </a:extLst>
          </p:cNvPr>
          <p:cNvSpPr txBox="1"/>
          <p:nvPr/>
        </p:nvSpPr>
        <p:spPr>
          <a:xfrm>
            <a:off x="5928022" y="6558194"/>
            <a:ext cx="38126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AU" sz="700" dirty="0">
                <a:solidFill>
                  <a:srgbClr val="7F7F7F"/>
                </a:solidFill>
              </a:rPr>
              <a:t>Unknown ERP</a:t>
            </a:r>
            <a:endParaRPr lang="en-US" dirty="0"/>
          </a:p>
        </p:txBody>
      </p:sp>
      <p:pic>
        <p:nvPicPr>
          <p:cNvPr id="122" name="Picture 121" descr="Icon&#10;&#10;Description automatically generated">
            <a:extLst>
              <a:ext uri="{FF2B5EF4-FFF2-40B4-BE49-F238E27FC236}">
                <a16:creationId xmlns:a16="http://schemas.microsoft.com/office/drawing/2014/main" id="{E948CE57-79B1-4882-9E1F-3E43E6D522D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00274" y="6119773"/>
            <a:ext cx="414000" cy="414000"/>
          </a:xfrm>
          <a:prstGeom prst="rect">
            <a:avLst/>
          </a:prstGeom>
        </p:spPr>
      </p:pic>
      <p:pic>
        <p:nvPicPr>
          <p:cNvPr id="124" name="Picture 123" descr="Icon&#10;&#10;Description automatically generated">
            <a:extLst>
              <a:ext uri="{FF2B5EF4-FFF2-40B4-BE49-F238E27FC236}">
                <a16:creationId xmlns:a16="http://schemas.microsoft.com/office/drawing/2014/main" id="{6CF15FB1-A612-4F47-89DD-AAE013F4D1F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04928" y="6104208"/>
            <a:ext cx="414000" cy="41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0423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17725</TotalTime>
  <Words>381</Words>
  <Application>Microsoft Office PowerPoint</Application>
  <PresentationFormat>On-screen Show (4:3)</PresentationFormat>
  <Paragraphs>147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Adobe Garamond Pro</vt:lpstr>
      <vt:lpstr>Arial</vt:lpstr>
      <vt:lpstr>Calibri</vt:lpstr>
      <vt:lpstr>Georgia</vt:lpstr>
      <vt:lpstr>Wingdings</vt:lpstr>
      <vt:lpstr>Office Theme</vt:lpstr>
      <vt:lpstr>PowerPoint Presentation</vt:lpstr>
      <vt:lpstr>PowerPoint Presentation</vt:lpstr>
    </vt:vector>
  </TitlesOfParts>
  <Company>Geocode Mapping and Analysis P/L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Successful Job Seekers Do</dc:title>
  <dc:creator>Ian Allan</dc:creator>
  <dc:description>Copyright 2022. For personal use only. Contact ian@ianallanauthor.com if unsure</dc:description>
  <cp:lastModifiedBy>ian allan</cp:lastModifiedBy>
  <cp:revision>200</cp:revision>
  <cp:lastPrinted>2021-05-07T04:59:06Z</cp:lastPrinted>
  <dcterms:created xsi:type="dcterms:W3CDTF">2021-08-31T14:26:35Z</dcterms:created>
  <dcterms:modified xsi:type="dcterms:W3CDTF">2022-03-02T03:35:51Z</dcterms:modified>
</cp:coreProperties>
</file>