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65" r:id="rId2"/>
    <p:sldId id="264" r:id="rId3"/>
  </p:sldIdLst>
  <p:sldSz cx="9144000" cy="6858000" type="screen4x3"/>
  <p:notesSz cx="6799263" cy="98758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an allan" initials="ia" lastIdx="1" clrIdx="0">
    <p:extLst>
      <p:ext uri="{19B8F6BF-5375-455C-9EA6-DF929625EA0E}">
        <p15:presenceInfo xmlns:p15="http://schemas.microsoft.com/office/powerpoint/2012/main" userId="ian alla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8CB2"/>
    <a:srgbClr val="4B569E"/>
    <a:srgbClr val="1530B4"/>
    <a:srgbClr val="1B8CB2"/>
    <a:srgbClr val="147FAE"/>
    <a:srgbClr val="269FB8"/>
    <a:srgbClr val="2899B6"/>
    <a:srgbClr val="188CB3"/>
    <a:srgbClr val="00C3A5"/>
    <a:srgbClr val="006C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356" autoAdjust="0"/>
    <p:restoredTop sz="94622" autoAdjust="0"/>
  </p:normalViewPr>
  <p:slideViewPr>
    <p:cSldViewPr snapToGrid="0" snapToObjects="1">
      <p:cViewPr varScale="1">
        <p:scale>
          <a:sx n="102" d="100"/>
          <a:sy n="102" d="100"/>
        </p:scale>
        <p:origin x="228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Objects="1">
      <p:cViewPr varScale="1">
        <p:scale>
          <a:sx n="96" d="100"/>
          <a:sy n="96" d="100"/>
        </p:scale>
        <p:origin x="-4496" y="-96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6F0694-35A9-6344-AC95-524A1FEA20E8}" type="datetimeFigureOut">
              <a:rPr lang="en-AU" smtClean="0"/>
              <a:pPr/>
              <a:t>6/03/2022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80538"/>
            <a:ext cx="29464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1275" y="9380538"/>
            <a:ext cx="29464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520821-88B7-1B4F-A5E5-253369545B1F}" type="slidenum">
              <a:rPr lang="en-AU" smtClean="0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6347" cy="493792"/>
          </a:xfrm>
          <a:prstGeom prst="rect">
            <a:avLst/>
          </a:prstGeom>
        </p:spPr>
        <p:txBody>
          <a:bodyPr vert="horz" lIns="90338" tIns="45169" rIns="90338" bIns="4516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4" y="2"/>
            <a:ext cx="2946347" cy="493792"/>
          </a:xfrm>
          <a:prstGeom prst="rect">
            <a:avLst/>
          </a:prstGeom>
        </p:spPr>
        <p:txBody>
          <a:bodyPr vert="horz" lIns="90338" tIns="45169" rIns="90338" bIns="45169" rtlCol="0"/>
          <a:lstStyle>
            <a:lvl1pPr algn="r">
              <a:defRPr sz="1200"/>
            </a:lvl1pPr>
          </a:lstStyle>
          <a:p>
            <a:fld id="{EEAB6674-EB27-994C-A905-1D122DBD1C2E}" type="datetimeFigureOut">
              <a:rPr lang="en-US" smtClean="0"/>
              <a:pPr/>
              <a:t>3/6/2022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8688" y="739775"/>
            <a:ext cx="4941887" cy="3706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338" tIns="45169" rIns="90338" bIns="4516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691023"/>
            <a:ext cx="5439410" cy="4444127"/>
          </a:xfrm>
          <a:prstGeom prst="rect">
            <a:avLst/>
          </a:prstGeom>
        </p:spPr>
        <p:txBody>
          <a:bodyPr vert="horz" lIns="90338" tIns="45169" rIns="90338" bIns="45169" rtlCol="0"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80333"/>
            <a:ext cx="2946347" cy="493792"/>
          </a:xfrm>
          <a:prstGeom prst="rect">
            <a:avLst/>
          </a:prstGeom>
        </p:spPr>
        <p:txBody>
          <a:bodyPr vert="horz" lIns="90338" tIns="45169" rIns="90338" bIns="4516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4" y="9380333"/>
            <a:ext cx="2946347" cy="493792"/>
          </a:xfrm>
          <a:prstGeom prst="rect">
            <a:avLst/>
          </a:prstGeom>
        </p:spPr>
        <p:txBody>
          <a:bodyPr vert="horz" lIns="90338" tIns="45169" rIns="90338" bIns="45169" rtlCol="0" anchor="b"/>
          <a:lstStyle>
            <a:lvl1pPr algn="r">
              <a:defRPr sz="1200"/>
            </a:lvl1pPr>
          </a:lstStyle>
          <a:p>
            <a:fld id="{0D88733B-3D0B-6E4E-AE60-031C1700E8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811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88733B-3D0B-6E4E-AE60-031C1700E89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949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88733B-3D0B-6E4E-AE60-031C1700E890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373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EF0B-12BF-FB45-8F30-C3AAC4427A0F}" type="datetimeFigureOut">
              <a:rPr lang="en-US" smtClean="0"/>
              <a:pPr/>
              <a:t>3/6/2022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FA3F9-C1D3-3242-B774-EB284E9E81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86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EF0B-12BF-FB45-8F30-C3AAC4427A0F}" type="datetimeFigureOut">
              <a:rPr lang="en-US" smtClean="0"/>
              <a:pPr/>
              <a:t>3/6/2022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FA3F9-C1D3-3242-B774-EB284E9E81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419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EF0B-12BF-FB45-8F30-C3AAC4427A0F}" type="datetimeFigureOut">
              <a:rPr lang="en-US" smtClean="0"/>
              <a:pPr/>
              <a:t>3/6/2022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FA3F9-C1D3-3242-B774-EB284E9E81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975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EF0B-12BF-FB45-8F30-C3AAC4427A0F}" type="datetimeFigureOut">
              <a:rPr lang="en-US" smtClean="0"/>
              <a:pPr/>
              <a:t>3/6/2022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FA3F9-C1D3-3242-B774-EB284E9E81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736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EF0B-12BF-FB45-8F30-C3AAC4427A0F}" type="datetimeFigureOut">
              <a:rPr lang="en-US" smtClean="0"/>
              <a:pPr/>
              <a:t>3/6/2022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FA3F9-C1D3-3242-B774-EB284E9E81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476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EF0B-12BF-FB45-8F30-C3AAC4427A0F}" type="datetimeFigureOut">
              <a:rPr lang="en-US" smtClean="0"/>
              <a:pPr/>
              <a:t>3/6/2022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FA3F9-C1D3-3242-B774-EB284E9E81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656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EF0B-12BF-FB45-8F30-C3AAC4427A0F}" type="datetimeFigureOut">
              <a:rPr lang="en-US" smtClean="0"/>
              <a:pPr/>
              <a:t>3/6/2022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FA3F9-C1D3-3242-B774-EB284E9E81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060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EF0B-12BF-FB45-8F30-C3AAC4427A0F}" type="datetimeFigureOut">
              <a:rPr lang="en-US" smtClean="0"/>
              <a:pPr/>
              <a:t>3/6/2022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FA3F9-C1D3-3242-B774-EB284E9E81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310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EF0B-12BF-FB45-8F30-C3AAC4427A0F}" type="datetimeFigureOut">
              <a:rPr lang="en-US" smtClean="0"/>
              <a:pPr/>
              <a:t>3/6/2022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FA3F9-C1D3-3242-B774-EB284E9E81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578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EF0B-12BF-FB45-8F30-C3AAC4427A0F}" type="datetimeFigureOut">
              <a:rPr lang="en-US" smtClean="0"/>
              <a:pPr/>
              <a:t>3/6/2022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FA3F9-C1D3-3242-B774-EB284E9E81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561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EF0B-12BF-FB45-8F30-C3AAC4427A0F}" type="datetimeFigureOut">
              <a:rPr lang="en-US" smtClean="0"/>
              <a:pPr/>
              <a:t>3/6/2022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FA3F9-C1D3-3242-B774-EB284E9E81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534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8EF0B-12BF-FB45-8F30-C3AAC4427A0F}" type="datetimeFigureOut">
              <a:rPr lang="en-US" smtClean="0"/>
              <a:pPr/>
              <a:t>3/6/2022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1FA3F9-C1D3-3242-B774-EB284E9E81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543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2327274" y="-1"/>
            <a:ext cx="6825606" cy="2735502"/>
          </a:xfrm>
          <a:prstGeom prst="rect">
            <a:avLst/>
          </a:prstGeom>
          <a:gradFill flip="none" rotWithShape="1">
            <a:gsLst>
              <a:gs pos="0">
                <a:srgbClr val="008000">
                  <a:alpha val="55000"/>
                </a:srgbClr>
              </a:gs>
              <a:gs pos="100000">
                <a:srgbClr val="FFFFFF">
                  <a:alpha val="15000"/>
                </a:srgbClr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178" name="Rounded Rectangle 177"/>
          <p:cNvSpPr/>
          <p:nvPr/>
        </p:nvSpPr>
        <p:spPr>
          <a:xfrm>
            <a:off x="2566218" y="205909"/>
            <a:ext cx="6378995" cy="471450"/>
          </a:xfrm>
          <a:prstGeom prst="roundRect">
            <a:avLst/>
          </a:prstGeom>
          <a:solidFill>
            <a:srgbClr val="008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97" name="Picture 96" descr="Articulated Figure Long_Crop2_GREEN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526" y="2101"/>
            <a:ext cx="2336800" cy="68580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 flipV="1">
            <a:off x="-9525" y="-6093"/>
            <a:ext cx="2336799" cy="28264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62000"/>
                </a:schemeClr>
              </a:gs>
              <a:gs pos="100000">
                <a:srgbClr val="FFFFFF">
                  <a:alpha val="0"/>
                </a:srgbClr>
              </a:gs>
            </a:gsLst>
            <a:lin ang="1620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-9526" y="272240"/>
            <a:ext cx="23455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LOU WOODYARD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7716" y="543954"/>
            <a:ext cx="15383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rgbClr val="FFFFFF"/>
                </a:solidFill>
              </a:rPr>
              <a:t>Age: Mid 30s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1009" y="1006753"/>
            <a:ext cx="15383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FFFFFF"/>
                </a:solidFill>
              </a:rPr>
              <a:t>DIGITAL MARKETING MANAGER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809918" y="898321"/>
            <a:ext cx="745127" cy="0"/>
          </a:xfrm>
          <a:prstGeom prst="line">
            <a:avLst/>
          </a:prstGeom>
          <a:ln w="3175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52657" y="1370980"/>
            <a:ext cx="1105088" cy="11043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200" b="1" baseline="30000" dirty="0">
                <a:solidFill>
                  <a:schemeClr val="bg1"/>
                </a:solidFill>
              </a:rPr>
              <a:t>· PERSONALITY TYPE</a:t>
            </a:r>
          </a:p>
          <a:p>
            <a:pPr>
              <a:lnSpc>
                <a:spcPct val="120000"/>
              </a:lnSpc>
            </a:pPr>
            <a:r>
              <a:rPr lang="en-US" sz="1200" baseline="30000" dirty="0">
                <a:solidFill>
                  <a:schemeClr val="bg1"/>
                </a:solidFill>
              </a:rPr>
              <a:t>  AFFILIATIVE</a:t>
            </a:r>
          </a:p>
          <a:p>
            <a:pPr>
              <a:lnSpc>
                <a:spcPct val="110000"/>
              </a:lnSpc>
            </a:pPr>
            <a:endParaRPr lang="en-US" sz="1200" b="1" baseline="30000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</a:pPr>
            <a:r>
              <a:rPr lang="en-US" sz="1200" b="1" baseline="30000" dirty="0">
                <a:solidFill>
                  <a:schemeClr val="bg1"/>
                </a:solidFill>
              </a:rPr>
              <a:t>· REPORTS TO</a:t>
            </a:r>
            <a:endParaRPr lang="en-US" sz="1200" baseline="30000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</a:pPr>
            <a:r>
              <a:rPr lang="mr-IN" sz="1200" baseline="30000" dirty="0">
                <a:solidFill>
                  <a:schemeClr val="bg1"/>
                </a:solidFill>
              </a:rPr>
              <a:t> </a:t>
            </a:r>
            <a:r>
              <a:rPr lang="en-GB" sz="1200" baseline="30000" dirty="0">
                <a:solidFill>
                  <a:schemeClr val="bg1"/>
                </a:solidFill>
              </a:rPr>
              <a:t>CEO</a:t>
            </a:r>
          </a:p>
          <a:p>
            <a:pPr>
              <a:lnSpc>
                <a:spcPct val="120000"/>
              </a:lnSpc>
            </a:pPr>
            <a:endParaRPr lang="en-GB" sz="1200" baseline="30000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</a:pPr>
            <a:r>
              <a:rPr lang="en-US" sz="1200" b="1" baseline="30000" dirty="0">
                <a:solidFill>
                  <a:schemeClr val="bg1"/>
                </a:solidFill>
              </a:rPr>
              <a:t>· STAFF: 5</a:t>
            </a:r>
            <a:endParaRPr lang="mr-IN" sz="1000" baseline="300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68379" y="1370980"/>
            <a:ext cx="1010150" cy="972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200" b="1" baseline="30000" dirty="0">
                <a:solidFill>
                  <a:schemeClr val="bg1"/>
                </a:solidFill>
              </a:rPr>
              <a:t>· INCOME</a:t>
            </a:r>
          </a:p>
          <a:p>
            <a:pPr>
              <a:lnSpc>
                <a:spcPct val="120000"/>
              </a:lnSpc>
            </a:pPr>
            <a:r>
              <a:rPr lang="en-US" sz="1200" baseline="30000" dirty="0">
                <a:solidFill>
                  <a:schemeClr val="bg1"/>
                </a:solidFill>
              </a:rPr>
              <a:t>  $100K</a:t>
            </a:r>
          </a:p>
          <a:p>
            <a:pPr>
              <a:lnSpc>
                <a:spcPct val="120000"/>
              </a:lnSpc>
            </a:pPr>
            <a:endParaRPr lang="en-US" sz="1200" b="1" baseline="30000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</a:pPr>
            <a:r>
              <a:rPr lang="en-US" sz="1200" b="1" baseline="30000" dirty="0">
                <a:solidFill>
                  <a:schemeClr val="bg1"/>
                </a:solidFill>
              </a:rPr>
              <a:t>· EDUCATION</a:t>
            </a:r>
            <a:r>
              <a:rPr lang="en-US" sz="1200" baseline="30000" dirty="0">
                <a:solidFill>
                  <a:schemeClr val="bg1"/>
                </a:solidFill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GB" sz="1200" baseline="30000" dirty="0">
                <a:solidFill>
                  <a:schemeClr val="bg1"/>
                </a:solidFill>
              </a:rPr>
              <a:t>  Batchelor of </a:t>
            </a:r>
          </a:p>
          <a:p>
            <a:pPr>
              <a:lnSpc>
                <a:spcPct val="120000"/>
              </a:lnSpc>
            </a:pPr>
            <a:r>
              <a:rPr lang="en-GB" sz="1200" baseline="30000" dirty="0">
                <a:solidFill>
                  <a:schemeClr val="bg1"/>
                </a:solidFill>
              </a:rPr>
              <a:t>  Digital Marketing</a:t>
            </a:r>
            <a:endParaRPr lang="mr-IN" sz="1200" baseline="300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568409" y="736483"/>
            <a:ext cx="3845406" cy="85376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lnSpc>
                <a:spcPts val="1200"/>
              </a:lnSpc>
              <a:spcAft>
                <a:spcPts val="600"/>
              </a:spcAft>
            </a:pPr>
            <a:r>
              <a:rPr lang="en-US" sz="1100" b="1" dirty="0">
                <a:solidFill>
                  <a:srgbClr val="008000"/>
                </a:solidFill>
              </a:rPr>
              <a:t>BIO</a:t>
            </a:r>
            <a:endParaRPr lang="en-AU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lnSpc>
                <a:spcPts val="1200"/>
              </a:lnSpc>
              <a:spcAft>
                <a:spcPts val="600"/>
              </a:spcAft>
            </a:pPr>
            <a:r>
              <a:rPr lang="en-US" sz="900" dirty="0">
                <a:solidFill>
                  <a:srgbClr val="008000"/>
                </a:solidFill>
              </a:rPr>
              <a:t>Lou grew up in a family run Quick Service Restaurant (QSR) and loves the idea of being part of ABC-Co’s success story. </a:t>
            </a:r>
          </a:p>
          <a:p>
            <a:pPr>
              <a:lnSpc>
                <a:spcPts val="1200"/>
              </a:lnSpc>
              <a:spcAft>
                <a:spcPts val="600"/>
              </a:spcAft>
            </a:pPr>
            <a:r>
              <a:rPr lang="en-US" sz="900" dirty="0">
                <a:solidFill>
                  <a:srgbClr val="008000"/>
                </a:solidFill>
              </a:rPr>
              <a:t>Lou reads marketing news from sites like Forbes and </a:t>
            </a:r>
            <a:r>
              <a:rPr lang="en-US" sz="900" dirty="0" err="1">
                <a:solidFill>
                  <a:srgbClr val="008000"/>
                </a:solidFill>
              </a:rPr>
              <a:t>SmartCompany</a:t>
            </a:r>
            <a:r>
              <a:rPr lang="en-US" sz="900" dirty="0">
                <a:solidFill>
                  <a:srgbClr val="008000"/>
                </a:solidFill>
              </a:rPr>
              <a:t>.</a:t>
            </a:r>
            <a:endParaRPr lang="en-AU" sz="900" dirty="0">
              <a:solidFill>
                <a:srgbClr val="008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568409" y="4500388"/>
            <a:ext cx="1686556" cy="133882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lvl="0" indent="-171450">
              <a:buClr>
                <a:srgbClr val="008000"/>
              </a:buClr>
              <a:buFont typeface="Wingdings" charset="2"/>
              <a:buChar char="§"/>
            </a:pPr>
            <a:r>
              <a:rPr lang="en-GB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Ordering app to improve</a:t>
            </a:r>
            <a:br>
              <a:rPr lang="en-GB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GB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customer experience.</a:t>
            </a:r>
          </a:p>
          <a:p>
            <a:pPr marL="171450" indent="-171450">
              <a:buClr>
                <a:srgbClr val="008000"/>
              </a:buClr>
              <a:buFont typeface="Wingdings" charset="2"/>
              <a:buChar char="§"/>
            </a:pPr>
            <a:r>
              <a:rPr lang="en-GB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New restaurants, food trucks.</a:t>
            </a:r>
          </a:p>
          <a:p>
            <a:pPr marL="171450" lvl="0" indent="-171450">
              <a:buClr>
                <a:srgbClr val="008000"/>
              </a:buClr>
              <a:buFont typeface="Wingdings" charset="2"/>
              <a:buChar char="§"/>
            </a:pPr>
            <a:r>
              <a:rPr lang="en-GB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Focus on strategy</a:t>
            </a:r>
            <a:br>
              <a:rPr lang="en-GB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GB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rather than </a:t>
            </a:r>
            <a:br>
              <a:rPr lang="en-GB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GB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day-to-day issues</a:t>
            </a:r>
            <a:endParaRPr lang="en-US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171450" lvl="0" indent="-171450">
              <a:buClr>
                <a:srgbClr val="008000"/>
              </a:buClr>
              <a:buFont typeface="Wingdings" charset="2"/>
              <a:buChar char="§"/>
            </a:pPr>
            <a:r>
              <a:rPr lang="en-GB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Streamline production operations.</a:t>
            </a:r>
          </a:p>
          <a:p>
            <a:pPr marL="171450" indent="-171450">
              <a:buClr>
                <a:srgbClr val="008000"/>
              </a:buClr>
              <a:buFont typeface="Wingdings" charset="2"/>
              <a:buChar char="§"/>
            </a:pPr>
            <a:r>
              <a:rPr lang="en-GB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Tame business data.</a:t>
            </a:r>
            <a:endParaRPr lang="en-US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523783" y="4500388"/>
            <a:ext cx="2475576" cy="120032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Clr>
                <a:srgbClr val="008000"/>
              </a:buClr>
              <a:buFont typeface="Wingdings" charset="2"/>
              <a:buChar char="§"/>
            </a:pPr>
            <a:r>
              <a:rPr lang="en-US" sz="900" dirty="0">
                <a:solidFill>
                  <a:srgbClr val="7F7F7F"/>
                </a:solidFill>
              </a:rPr>
              <a:t>Too much time spent on micro-management.</a:t>
            </a:r>
          </a:p>
          <a:p>
            <a:pPr marL="171450" lvl="0" indent="-171450">
              <a:buClr>
                <a:srgbClr val="008000"/>
              </a:buClr>
              <a:buFont typeface="Wingdings" charset="2"/>
              <a:buChar char="§"/>
            </a:pPr>
            <a:r>
              <a:rPr lang="en-US" sz="900" dirty="0">
                <a:solidFill>
                  <a:srgbClr val="7F7F7F"/>
                </a:solidFill>
              </a:rPr>
              <a:t>Systems &amp; processes too complicated.</a:t>
            </a:r>
          </a:p>
          <a:p>
            <a:pPr marL="171450" lvl="0" indent="-171450">
              <a:buClr>
                <a:srgbClr val="008000"/>
              </a:buClr>
              <a:buFont typeface="Wingdings" charset="2"/>
              <a:buChar char="§"/>
            </a:pPr>
            <a:r>
              <a:rPr lang="en-US" sz="900" dirty="0">
                <a:solidFill>
                  <a:srgbClr val="7F7F7F"/>
                </a:solidFill>
              </a:rPr>
              <a:t>Masses of data, but no tools to manage and easily summarize it.</a:t>
            </a:r>
          </a:p>
          <a:p>
            <a:pPr marL="171450" lvl="0" indent="-171450">
              <a:buClr>
                <a:srgbClr val="008000"/>
              </a:buClr>
              <a:buFont typeface="Wingdings" charset="2"/>
              <a:buChar char="§"/>
            </a:pPr>
            <a:r>
              <a:rPr lang="en-US" sz="900" dirty="0">
                <a:solidFill>
                  <a:srgbClr val="7F7F7F"/>
                </a:solidFill>
              </a:rPr>
              <a:t>Overworked. Not enough time to learn and implement new systems.</a:t>
            </a:r>
          </a:p>
          <a:p>
            <a:pPr marL="171450" lvl="0" indent="-171450">
              <a:buClr>
                <a:srgbClr val="008000"/>
              </a:buClr>
              <a:buFont typeface="Wingdings" charset="2"/>
              <a:buChar char="§"/>
            </a:pPr>
            <a:r>
              <a:rPr lang="en-US" sz="900" dirty="0">
                <a:solidFill>
                  <a:srgbClr val="7F7F7F"/>
                </a:solidFill>
              </a:rPr>
              <a:t>Limited IT support.</a:t>
            </a:r>
          </a:p>
          <a:p>
            <a:pPr marL="171450" lvl="0" indent="-171450">
              <a:buClr>
                <a:srgbClr val="008000"/>
              </a:buClr>
              <a:buFont typeface="Wingdings" charset="2"/>
              <a:buChar char="§"/>
            </a:pPr>
            <a:r>
              <a:rPr lang="en-US" sz="900" dirty="0">
                <a:solidFill>
                  <a:srgbClr val="7F7F7F"/>
                </a:solidFill>
              </a:rPr>
              <a:t>Narrow skillsets of staff.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810388" y="258424"/>
            <a:ext cx="5720822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GB" sz="1600" i="1" dirty="0">
                <a:solidFill>
                  <a:schemeClr val="bg1"/>
                </a:solidFill>
                <a:latin typeface="Adobe Garamond Pro"/>
                <a:cs typeface="Adobe Garamond Pro"/>
              </a:rPr>
              <a:t>“</a:t>
            </a:r>
            <a:r>
              <a:rPr lang="en-US" sz="1600" i="1" dirty="0">
                <a:solidFill>
                  <a:schemeClr val="bg1"/>
                </a:solidFill>
                <a:latin typeface="Adobe Garamond Pro"/>
                <a:cs typeface="Adobe Garamond Pro"/>
              </a:rPr>
              <a:t>I love being part of a QSR success story.”</a:t>
            </a:r>
            <a:endParaRPr lang="en-US" sz="1600" i="1" dirty="0">
              <a:latin typeface="Adobe Garamond Pro"/>
              <a:cs typeface="Adobe Garamond Pro"/>
            </a:endParaRPr>
          </a:p>
        </p:txBody>
      </p:sp>
      <p:sp>
        <p:nvSpPr>
          <p:cNvPr id="31" name="TextBox 30"/>
          <p:cNvSpPr txBox="1"/>
          <p:nvPr/>
        </p:nvSpPr>
        <p:spPr>
          <a:xfrm rot="10800000">
            <a:off x="7751052" y="205907"/>
            <a:ext cx="1374608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50000"/>
              </a:lnSpc>
            </a:pPr>
            <a:endParaRPr lang="en-US" sz="8000" dirty="0">
              <a:solidFill>
                <a:schemeClr val="bg1">
                  <a:alpha val="26000"/>
                </a:schemeClr>
              </a:solidFill>
              <a:latin typeface="Georgia"/>
              <a:cs typeface="Georgia"/>
            </a:endParaRPr>
          </a:p>
          <a:p>
            <a:pPr>
              <a:lnSpc>
                <a:spcPct val="50000"/>
              </a:lnSpc>
            </a:pPr>
            <a:endParaRPr lang="en-US" dirty="0"/>
          </a:p>
        </p:txBody>
      </p:sp>
      <p:cxnSp>
        <p:nvCxnSpPr>
          <p:cNvPr id="39" name="Straight Connector 38"/>
          <p:cNvCxnSpPr/>
          <p:nvPr/>
        </p:nvCxnSpPr>
        <p:spPr>
          <a:xfrm rot="10800000" flipV="1">
            <a:off x="2327274" y="4026584"/>
            <a:ext cx="6825605" cy="15021"/>
          </a:xfrm>
          <a:prstGeom prst="line">
            <a:avLst/>
          </a:prstGeom>
          <a:ln w="28575" cmpd="sng">
            <a:solidFill>
              <a:srgbClr val="008000">
                <a:alpha val="10000"/>
              </a:srgb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rot="5400000">
            <a:off x="2652017" y="4386523"/>
            <a:ext cx="3259909" cy="1588"/>
          </a:xfrm>
          <a:prstGeom prst="line">
            <a:avLst/>
          </a:prstGeom>
          <a:ln w="28575" cap="rnd" cmpd="sng">
            <a:solidFill>
              <a:srgbClr val="008000">
                <a:alpha val="10000"/>
              </a:srgbClr>
            </a:solidFill>
            <a:prstDash val="sysDot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4462918" y="2846284"/>
            <a:ext cx="1585720" cy="2616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1100" b="1" dirty="0">
                <a:solidFill>
                  <a:srgbClr val="008000"/>
                </a:solidFill>
              </a:rPr>
              <a:t>ROLE &amp; RESPONSIBILITIES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221909" y="4187992"/>
            <a:ext cx="1451916" cy="171072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lvl="0">
              <a:lnSpc>
                <a:spcPts val="1100"/>
              </a:lnSpc>
              <a:buClr>
                <a:srgbClr val="008000"/>
              </a:buClr>
            </a:pPr>
            <a:r>
              <a:rPr lang="en-US" sz="1100" b="1" dirty="0">
                <a:solidFill>
                  <a:srgbClr val="008000"/>
                </a:solidFill>
              </a:rPr>
              <a:t>INFLUENCES</a:t>
            </a:r>
          </a:p>
          <a:p>
            <a:pPr lvl="0">
              <a:lnSpc>
                <a:spcPts val="1100"/>
              </a:lnSpc>
              <a:buClr>
                <a:srgbClr val="008000"/>
              </a:buClr>
              <a:buFont typeface="Arial"/>
              <a:buChar char="•"/>
            </a:pPr>
            <a:endParaRPr lang="en-AU" sz="900" dirty="0">
              <a:solidFill>
                <a:srgbClr val="008000"/>
              </a:solidFill>
            </a:endParaRPr>
          </a:p>
          <a:p>
            <a:pPr lvl="0">
              <a:lnSpc>
                <a:spcPts val="1300"/>
              </a:lnSpc>
              <a:buClr>
                <a:srgbClr val="008000"/>
              </a:buClr>
            </a:pPr>
            <a:r>
              <a:rPr lang="en-AU" sz="900" dirty="0">
                <a:solidFill>
                  <a:schemeClr val="bg1">
                    <a:lumMod val="50000"/>
                  </a:schemeClr>
                </a:solidFill>
              </a:rPr>
              <a:t>COMPETITORS</a:t>
            </a:r>
          </a:p>
          <a:p>
            <a:pPr lvl="0">
              <a:lnSpc>
                <a:spcPts val="1300"/>
              </a:lnSpc>
              <a:buClr>
                <a:srgbClr val="008000"/>
              </a:buClr>
            </a:pPr>
            <a:r>
              <a:rPr lang="es-ES_tradnl" sz="900" dirty="0">
                <a:solidFill>
                  <a:schemeClr val="bg1">
                    <a:lumMod val="50000"/>
                  </a:schemeClr>
                </a:solidFill>
              </a:rPr>
              <a:t>COLLEAGUES</a:t>
            </a:r>
          </a:p>
          <a:p>
            <a:pPr lvl="0">
              <a:lnSpc>
                <a:spcPts val="1300"/>
              </a:lnSpc>
              <a:buClr>
                <a:srgbClr val="008000"/>
              </a:buClr>
            </a:pPr>
            <a:r>
              <a:rPr lang="en-GB" sz="900" dirty="0">
                <a:solidFill>
                  <a:schemeClr val="bg1">
                    <a:lumMod val="50000"/>
                  </a:schemeClr>
                </a:solidFill>
              </a:rPr>
              <a:t>INDUSTRY BLOGS</a:t>
            </a:r>
            <a:endParaRPr lang="en-US" sz="900" dirty="0">
              <a:solidFill>
                <a:schemeClr val="bg1">
                  <a:lumMod val="50000"/>
                </a:schemeClr>
              </a:solidFill>
            </a:endParaRPr>
          </a:p>
          <a:p>
            <a:pPr lvl="0">
              <a:lnSpc>
                <a:spcPts val="1300"/>
              </a:lnSpc>
              <a:buClr>
                <a:srgbClr val="008000"/>
              </a:buClr>
            </a:pPr>
            <a:r>
              <a:rPr lang="es-ES_tradnl" sz="900" dirty="0">
                <a:solidFill>
                  <a:schemeClr val="bg1">
                    <a:lumMod val="50000"/>
                  </a:schemeClr>
                </a:solidFill>
              </a:rPr>
              <a:t>INFLUENCERS LIKE…</a:t>
            </a:r>
          </a:p>
          <a:p>
            <a:pPr lvl="0">
              <a:lnSpc>
                <a:spcPts val="1300"/>
              </a:lnSpc>
              <a:buClr>
                <a:srgbClr val="008000"/>
              </a:buClr>
            </a:pPr>
            <a:r>
              <a:rPr lang="es-ES_tradnl" sz="900" dirty="0" err="1">
                <a:solidFill>
                  <a:schemeClr val="bg1">
                    <a:lumMod val="50000"/>
                  </a:schemeClr>
                </a:solidFill>
              </a:rPr>
              <a:t>–</a:t>
            </a:r>
            <a:r>
              <a:rPr lang="es-ES_tradnl" sz="900" dirty="0">
                <a:solidFill>
                  <a:schemeClr val="bg1">
                    <a:lumMod val="50000"/>
                  </a:schemeClr>
                </a:solidFill>
              </a:rPr>
              <a:t> GARY VAYNERCHUCK</a:t>
            </a:r>
          </a:p>
          <a:p>
            <a:pPr lvl="0">
              <a:lnSpc>
                <a:spcPts val="1300"/>
              </a:lnSpc>
              <a:buClr>
                <a:srgbClr val="008000"/>
              </a:buClr>
            </a:pPr>
            <a:r>
              <a:rPr lang="es-ES_tradnl" sz="900" dirty="0">
                <a:solidFill>
                  <a:schemeClr val="bg1">
                    <a:lumMod val="50000"/>
                  </a:schemeClr>
                </a:solidFill>
              </a:rPr>
              <a:t>– SETH GODIN</a:t>
            </a:r>
          </a:p>
          <a:p>
            <a:pPr lvl="0">
              <a:lnSpc>
                <a:spcPts val="1300"/>
              </a:lnSpc>
              <a:buClr>
                <a:srgbClr val="008000"/>
              </a:buClr>
            </a:pPr>
            <a:r>
              <a:rPr lang="es-ES_tradnl" sz="900" dirty="0">
                <a:solidFill>
                  <a:schemeClr val="bg1">
                    <a:lumMod val="50000"/>
                  </a:schemeClr>
                </a:solidFill>
              </a:rPr>
              <a:t>– JEFF WALKER</a:t>
            </a:r>
            <a:endParaRPr lang="en-US" sz="900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sz="1100" b="1" dirty="0">
              <a:solidFill>
                <a:srgbClr val="008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254965" y="3206222"/>
            <a:ext cx="100546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000" b="1" dirty="0">
                <a:solidFill>
                  <a:srgbClr val="008000"/>
                </a:solidFill>
              </a:rPr>
              <a:t>10%</a:t>
            </a:r>
          </a:p>
          <a:p>
            <a:pPr lvl="0" algn="ctr"/>
            <a:r>
              <a:rPr lang="en-US" sz="900" dirty="0">
                <a:solidFill>
                  <a:srgbClr val="7F7F7F"/>
                </a:solidFill>
              </a:rPr>
              <a:t>Overseeing</a:t>
            </a:r>
            <a:br>
              <a:rPr lang="en-US" sz="900" dirty="0">
                <a:solidFill>
                  <a:srgbClr val="7F7F7F"/>
                </a:solidFill>
              </a:rPr>
            </a:br>
            <a:r>
              <a:rPr lang="en-US" sz="900" dirty="0">
                <a:solidFill>
                  <a:srgbClr val="7F7F7F"/>
                </a:solidFill>
              </a:rPr>
              <a:t>implementations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7094545" y="677358"/>
            <a:ext cx="1850668" cy="2149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1" cap="all" dirty="0">
                <a:solidFill>
                  <a:srgbClr val="008000"/>
                </a:solidFill>
              </a:rPr>
              <a:t>Motivations</a:t>
            </a:r>
          </a:p>
          <a:p>
            <a:pPr>
              <a:lnSpc>
                <a:spcPct val="200000"/>
              </a:lnSpc>
            </a:pPr>
            <a:br>
              <a:rPr lang="en-US" sz="1000" dirty="0">
                <a:solidFill>
                  <a:srgbClr val="008000"/>
                </a:solidFill>
              </a:rPr>
            </a:br>
            <a:r>
              <a:rPr lang="en-US" sz="1000" dirty="0">
                <a:solidFill>
                  <a:srgbClr val="008000"/>
                </a:solidFill>
              </a:rPr>
              <a:t>Profit </a:t>
            </a:r>
          </a:p>
          <a:p>
            <a:pPr>
              <a:lnSpc>
                <a:spcPct val="200000"/>
              </a:lnSpc>
            </a:pPr>
            <a:r>
              <a:rPr lang="en-US" sz="1000" dirty="0">
                <a:solidFill>
                  <a:srgbClr val="008000"/>
                </a:solidFill>
              </a:rPr>
              <a:t>Teamwork</a:t>
            </a:r>
            <a:br>
              <a:rPr lang="en-US" sz="1000" dirty="0">
                <a:solidFill>
                  <a:srgbClr val="008000"/>
                </a:solidFill>
              </a:rPr>
            </a:br>
            <a:r>
              <a:rPr lang="en-US" sz="1000" dirty="0">
                <a:solidFill>
                  <a:srgbClr val="008000"/>
                </a:solidFill>
              </a:rPr>
              <a:t>Ideology</a:t>
            </a:r>
            <a:br>
              <a:rPr lang="en-US" sz="1000" dirty="0">
                <a:solidFill>
                  <a:srgbClr val="008000"/>
                </a:solidFill>
              </a:rPr>
            </a:br>
            <a:br>
              <a:rPr lang="en-US" sz="1000" dirty="0">
                <a:solidFill>
                  <a:srgbClr val="008000"/>
                </a:solidFill>
              </a:rPr>
            </a:br>
            <a:endParaRPr lang="en-US" sz="1000" dirty="0">
              <a:solidFill>
                <a:srgbClr val="008000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2516450" y="6219218"/>
            <a:ext cx="1600051" cy="2616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1100" b="1" dirty="0">
                <a:solidFill>
                  <a:srgbClr val="008000"/>
                </a:solidFill>
              </a:rPr>
              <a:t>FREQUENTLY USED APPS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F8F166C-8F5C-4950-AB34-FA8151401375}"/>
              </a:ext>
            </a:extLst>
          </p:cNvPr>
          <p:cNvSpPr/>
          <p:nvPr/>
        </p:nvSpPr>
        <p:spPr>
          <a:xfrm>
            <a:off x="1915035" y="55344"/>
            <a:ext cx="360000" cy="36000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EAA3F770-9EC0-4A1C-8890-1B5F93BB6D4B}"/>
              </a:ext>
            </a:extLst>
          </p:cNvPr>
          <p:cNvSpPr/>
          <p:nvPr/>
        </p:nvSpPr>
        <p:spPr>
          <a:xfrm>
            <a:off x="3577864" y="2874390"/>
            <a:ext cx="360000" cy="36000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033AA41B-EBB1-4917-B432-CA46F946831E}"/>
              </a:ext>
            </a:extLst>
          </p:cNvPr>
          <p:cNvSpPr/>
          <p:nvPr/>
        </p:nvSpPr>
        <p:spPr>
          <a:xfrm>
            <a:off x="6380853" y="764574"/>
            <a:ext cx="360000" cy="36000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A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A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3A742841-DDC9-420C-A436-BCC49F6BD7A7}"/>
              </a:ext>
            </a:extLst>
          </p:cNvPr>
          <p:cNvSpPr/>
          <p:nvPr/>
        </p:nvSpPr>
        <p:spPr>
          <a:xfrm>
            <a:off x="8709229" y="55344"/>
            <a:ext cx="360000" cy="36000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A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A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E62BA87F-9BBC-4606-9277-BF31E9F04A07}"/>
              </a:ext>
            </a:extLst>
          </p:cNvPr>
          <p:cNvSpPr/>
          <p:nvPr/>
        </p:nvSpPr>
        <p:spPr>
          <a:xfrm>
            <a:off x="8700327" y="767256"/>
            <a:ext cx="360000" cy="36000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A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A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1C43193C-5066-43B4-9BE1-7A6CEE40B6B9}"/>
              </a:ext>
            </a:extLst>
          </p:cNvPr>
          <p:cNvSpPr/>
          <p:nvPr/>
        </p:nvSpPr>
        <p:spPr>
          <a:xfrm>
            <a:off x="3608344" y="4151296"/>
            <a:ext cx="360000" cy="36000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A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A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D67BC380-834E-4BC6-A570-4E08A8ECF677}"/>
              </a:ext>
            </a:extLst>
          </p:cNvPr>
          <p:cNvSpPr/>
          <p:nvPr/>
        </p:nvSpPr>
        <p:spPr>
          <a:xfrm>
            <a:off x="6380853" y="4151296"/>
            <a:ext cx="360000" cy="36000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A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A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2CA74AB3-55AA-47DA-BADD-6B3D7445FA9F}"/>
              </a:ext>
            </a:extLst>
          </p:cNvPr>
          <p:cNvSpPr/>
          <p:nvPr/>
        </p:nvSpPr>
        <p:spPr>
          <a:xfrm>
            <a:off x="8700327" y="4150468"/>
            <a:ext cx="360000" cy="36000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A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A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87BA9773-DA38-46A2-B8CD-314E2F9FAACE}"/>
              </a:ext>
            </a:extLst>
          </p:cNvPr>
          <p:cNvGrpSpPr/>
          <p:nvPr/>
        </p:nvGrpSpPr>
        <p:grpSpPr>
          <a:xfrm>
            <a:off x="8657863" y="6171839"/>
            <a:ext cx="418704" cy="384986"/>
            <a:chOff x="8613344" y="6215384"/>
            <a:chExt cx="418704" cy="384986"/>
          </a:xfrm>
        </p:grpSpPr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4A1205AF-A2FC-43A2-B152-FDBDFD223A57}"/>
                </a:ext>
              </a:extLst>
            </p:cNvPr>
            <p:cNvSpPr/>
            <p:nvPr/>
          </p:nvSpPr>
          <p:spPr>
            <a:xfrm>
              <a:off x="8642696" y="6240370"/>
              <a:ext cx="360000" cy="360000"/>
            </a:xfrm>
            <a:prstGeom prst="ellipse">
              <a:avLst/>
            </a:prstGeom>
            <a:solidFill>
              <a:srgbClr val="FF0000"/>
            </a:solidFill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949BF8D-A7A0-48A1-BA01-40D31CDAEFAA}"/>
                </a:ext>
              </a:extLst>
            </p:cNvPr>
            <p:cNvSpPr txBox="1"/>
            <p:nvPr/>
          </p:nvSpPr>
          <p:spPr>
            <a:xfrm>
              <a:off x="8613344" y="6215384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10</a:t>
              </a:r>
            </a:p>
          </p:txBody>
        </p:sp>
      </p:grpSp>
      <p:sp>
        <p:nvSpPr>
          <p:cNvPr id="112" name="Oval 111">
            <a:extLst>
              <a:ext uri="{FF2B5EF4-FFF2-40B4-BE49-F238E27FC236}">
                <a16:creationId xmlns:a16="http://schemas.microsoft.com/office/drawing/2014/main" id="{9722893D-B4D0-46D8-8442-DAC6BE7C337E}"/>
              </a:ext>
            </a:extLst>
          </p:cNvPr>
          <p:cNvSpPr/>
          <p:nvPr/>
        </p:nvSpPr>
        <p:spPr>
          <a:xfrm>
            <a:off x="6380853" y="2870835"/>
            <a:ext cx="360000" cy="36000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A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A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6949BF8D-A7A0-48A1-BA01-40D31CDAEFAA}"/>
              </a:ext>
            </a:extLst>
          </p:cNvPr>
          <p:cNvSpPr txBox="1"/>
          <p:nvPr/>
        </p:nvSpPr>
        <p:spPr>
          <a:xfrm>
            <a:off x="8733555" y="4131997"/>
            <a:ext cx="301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6949BF8D-A7A0-48A1-BA01-40D31CDAEFAA}"/>
              </a:ext>
            </a:extLst>
          </p:cNvPr>
          <p:cNvSpPr txBox="1"/>
          <p:nvPr/>
        </p:nvSpPr>
        <p:spPr>
          <a:xfrm>
            <a:off x="6409435" y="2854447"/>
            <a:ext cx="301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6949BF8D-A7A0-48A1-BA01-40D31CDAEFAA}"/>
              </a:ext>
            </a:extLst>
          </p:cNvPr>
          <p:cNvSpPr txBox="1"/>
          <p:nvPr/>
        </p:nvSpPr>
        <p:spPr>
          <a:xfrm>
            <a:off x="8728187" y="44707"/>
            <a:ext cx="301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6949BF8D-A7A0-48A1-BA01-40D31CDAEFAA}"/>
              </a:ext>
            </a:extLst>
          </p:cNvPr>
          <p:cNvSpPr txBox="1"/>
          <p:nvPr/>
        </p:nvSpPr>
        <p:spPr>
          <a:xfrm>
            <a:off x="6411624" y="749870"/>
            <a:ext cx="301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6949BF8D-A7A0-48A1-BA01-40D31CDAEFAA}"/>
              </a:ext>
            </a:extLst>
          </p:cNvPr>
          <p:cNvSpPr txBox="1"/>
          <p:nvPr/>
        </p:nvSpPr>
        <p:spPr>
          <a:xfrm>
            <a:off x="6415704" y="4141136"/>
            <a:ext cx="301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6949BF8D-A7A0-48A1-BA01-40D31CDAEFAA}"/>
              </a:ext>
            </a:extLst>
          </p:cNvPr>
          <p:cNvSpPr txBox="1"/>
          <p:nvPr/>
        </p:nvSpPr>
        <p:spPr>
          <a:xfrm>
            <a:off x="3608344" y="2854447"/>
            <a:ext cx="301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6949BF8D-A7A0-48A1-BA01-40D31CDAEFAA}"/>
              </a:ext>
            </a:extLst>
          </p:cNvPr>
          <p:cNvSpPr txBox="1"/>
          <p:nvPr/>
        </p:nvSpPr>
        <p:spPr>
          <a:xfrm>
            <a:off x="1935679" y="35024"/>
            <a:ext cx="301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6949BF8D-A7A0-48A1-BA01-40D31CDAEFAA}"/>
              </a:ext>
            </a:extLst>
          </p:cNvPr>
          <p:cNvSpPr txBox="1"/>
          <p:nvPr/>
        </p:nvSpPr>
        <p:spPr>
          <a:xfrm>
            <a:off x="8730807" y="746936"/>
            <a:ext cx="301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6949BF8D-A7A0-48A1-BA01-40D31CDAEFAA}"/>
              </a:ext>
            </a:extLst>
          </p:cNvPr>
          <p:cNvSpPr txBox="1"/>
          <p:nvPr/>
        </p:nvSpPr>
        <p:spPr>
          <a:xfrm>
            <a:off x="3638824" y="4141136"/>
            <a:ext cx="301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2561915" y="2846285"/>
            <a:ext cx="1554586" cy="1546577"/>
          </a:xfrm>
          <a:prstGeom prst="rect">
            <a:avLst/>
          </a:prstGeom>
          <a:noFill/>
          <a:ln>
            <a:noFill/>
          </a:ln>
        </p:spPr>
        <p:txBody>
          <a:bodyPr wrap="square" lIns="0" rtlCol="0">
            <a:spAutoFit/>
          </a:bodyPr>
          <a:lstStyle/>
          <a:p>
            <a:r>
              <a:rPr lang="en-US" sz="1100" b="1" cap="all" dirty="0">
                <a:solidFill>
                  <a:srgbClr val="008000"/>
                </a:solidFill>
              </a:rPr>
              <a:t>Performance </a:t>
            </a:r>
          </a:p>
          <a:p>
            <a:pPr>
              <a:spcAft>
                <a:spcPts val="300"/>
              </a:spcAft>
            </a:pPr>
            <a:r>
              <a:rPr lang="en-US" sz="1100" b="1" cap="all" dirty="0">
                <a:solidFill>
                  <a:srgbClr val="008000"/>
                </a:solidFill>
              </a:rPr>
              <a:t>M</a:t>
            </a:r>
            <a:r>
              <a:rPr lang="en-US" sz="1100" b="1" cap="all" dirty="0" err="1">
                <a:solidFill>
                  <a:srgbClr val="008000"/>
                </a:solidFill>
              </a:rPr>
              <a:t>easures</a:t>
            </a:r>
            <a:endParaRPr lang="en-US" sz="1100" b="1" cap="all" dirty="0">
              <a:solidFill>
                <a:srgbClr val="008000"/>
              </a:solidFill>
            </a:endParaRPr>
          </a:p>
          <a:p>
            <a:pPr marL="108000" indent="-108000">
              <a:buClr>
                <a:srgbClr val="008000"/>
              </a:buClr>
              <a:buFont typeface="Wingdings" charset="2"/>
              <a:buChar char=""/>
            </a:pPr>
            <a:r>
              <a:rPr lang="en-GB" sz="1000" cap="all" dirty="0">
                <a:solidFill>
                  <a:schemeClr val="tx1">
                    <a:lumMod val="50000"/>
                    <a:lumOff val="50000"/>
                  </a:schemeClr>
                </a:solidFill>
              </a:rPr>
              <a:t># satisfied clients</a:t>
            </a:r>
          </a:p>
          <a:p>
            <a:pPr marL="108000" indent="-108000">
              <a:buClr>
                <a:srgbClr val="008000"/>
              </a:buClr>
              <a:buFont typeface="Wingdings" charset="2"/>
              <a:buChar char=""/>
            </a:pPr>
            <a:r>
              <a:rPr lang="en-GB" sz="1000" cap="all" dirty="0">
                <a:solidFill>
                  <a:schemeClr val="tx1">
                    <a:lumMod val="50000"/>
                    <a:lumOff val="50000"/>
                  </a:schemeClr>
                </a:solidFill>
              </a:rPr>
              <a:t># improved services</a:t>
            </a:r>
          </a:p>
          <a:p>
            <a:pPr marL="108000" indent="-108000">
              <a:buClr>
                <a:srgbClr val="008000"/>
              </a:buClr>
              <a:buFont typeface="Wingdings" charset="2"/>
              <a:buChar char=""/>
            </a:pPr>
            <a:r>
              <a:rPr lang="en-GB" sz="1000" cap="all" dirty="0">
                <a:solidFill>
                  <a:schemeClr val="tx1">
                    <a:lumMod val="50000"/>
                    <a:lumOff val="50000"/>
                  </a:schemeClr>
                </a:solidFill>
              </a:rPr>
              <a:t># improved processes</a:t>
            </a:r>
          </a:p>
          <a:p>
            <a:pPr marL="108000" indent="-108000">
              <a:buClr>
                <a:srgbClr val="008000"/>
              </a:buClr>
              <a:buFont typeface="Wingdings" charset="2"/>
              <a:buChar char=""/>
            </a:pPr>
            <a:r>
              <a:rPr lang="en-GB" sz="1000" cap="all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Workplace morale</a:t>
            </a:r>
          </a:p>
          <a:p>
            <a:pPr marL="108000" indent="-108000">
              <a:buClr>
                <a:srgbClr val="008000"/>
              </a:buClr>
              <a:buFont typeface="Wingdings" charset="2"/>
              <a:buChar char=""/>
            </a:pPr>
            <a:r>
              <a:rPr lang="en-GB" sz="1000" cap="all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Business growth</a:t>
            </a:r>
          </a:p>
          <a:p>
            <a:br>
              <a:rPr lang="en-US" sz="1000" b="1" cap="all" dirty="0">
                <a:solidFill>
                  <a:srgbClr val="008000"/>
                </a:solidFill>
              </a:rPr>
            </a:br>
            <a:endParaRPr lang="en-US" sz="1000" b="1" cap="all" dirty="0">
              <a:solidFill>
                <a:srgbClr val="008000"/>
              </a:solidFill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2566219" y="4168942"/>
            <a:ext cx="1457857" cy="2616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1100" b="1" cap="all" dirty="0">
                <a:solidFill>
                  <a:srgbClr val="008000"/>
                </a:solidFill>
              </a:rPr>
              <a:t>Goals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4516199" y="4168942"/>
            <a:ext cx="1457857" cy="2616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1100" b="1" cap="all" dirty="0">
                <a:solidFill>
                  <a:srgbClr val="008000"/>
                </a:solidFill>
              </a:rPr>
              <a:t>Frustrations</a:t>
            </a:r>
          </a:p>
        </p:txBody>
      </p:sp>
      <p:sp>
        <p:nvSpPr>
          <p:cNvPr id="128" name="5-Point Star 127"/>
          <p:cNvSpPr/>
          <p:nvPr/>
        </p:nvSpPr>
        <p:spPr>
          <a:xfrm flipH="1">
            <a:off x="7860798" y="1388725"/>
            <a:ext cx="144000" cy="144000"/>
          </a:xfrm>
          <a:prstGeom prst="star5">
            <a:avLst/>
          </a:prstGeom>
          <a:solidFill>
            <a:srgbClr val="008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9" name="5-Point Star 128"/>
          <p:cNvSpPr/>
          <p:nvPr/>
        </p:nvSpPr>
        <p:spPr>
          <a:xfrm flipH="1">
            <a:off x="8040078" y="1388725"/>
            <a:ext cx="144000" cy="144000"/>
          </a:xfrm>
          <a:prstGeom prst="star5">
            <a:avLst/>
          </a:prstGeom>
          <a:solidFill>
            <a:srgbClr val="008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0" name="5-Point Star 129"/>
          <p:cNvSpPr/>
          <p:nvPr/>
        </p:nvSpPr>
        <p:spPr>
          <a:xfrm flipH="1">
            <a:off x="8227758" y="1388725"/>
            <a:ext cx="144000" cy="144000"/>
          </a:xfrm>
          <a:prstGeom prst="star5">
            <a:avLst/>
          </a:prstGeom>
          <a:solidFill>
            <a:srgbClr val="008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1" name="5-Point Star 130"/>
          <p:cNvSpPr/>
          <p:nvPr/>
        </p:nvSpPr>
        <p:spPr>
          <a:xfrm flipH="1">
            <a:off x="8407038" y="1388725"/>
            <a:ext cx="144000" cy="144000"/>
          </a:xfrm>
          <a:prstGeom prst="star5">
            <a:avLst/>
          </a:prstGeom>
          <a:solidFill>
            <a:srgbClr val="008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3" name="5-Point Star 132"/>
          <p:cNvSpPr/>
          <p:nvPr/>
        </p:nvSpPr>
        <p:spPr>
          <a:xfrm flipH="1">
            <a:off x="7860798" y="1702056"/>
            <a:ext cx="144000" cy="144000"/>
          </a:xfrm>
          <a:prstGeom prst="star5">
            <a:avLst/>
          </a:prstGeom>
          <a:solidFill>
            <a:srgbClr val="008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4" name="5-Point Star 133"/>
          <p:cNvSpPr/>
          <p:nvPr/>
        </p:nvSpPr>
        <p:spPr>
          <a:xfrm flipH="1">
            <a:off x="8040078" y="1702056"/>
            <a:ext cx="144000" cy="144000"/>
          </a:xfrm>
          <a:prstGeom prst="star5">
            <a:avLst/>
          </a:prstGeom>
          <a:solidFill>
            <a:srgbClr val="008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5" name="5-Point Star 134"/>
          <p:cNvSpPr/>
          <p:nvPr/>
        </p:nvSpPr>
        <p:spPr>
          <a:xfrm flipH="1">
            <a:off x="8227758" y="1702056"/>
            <a:ext cx="144000" cy="144000"/>
          </a:xfrm>
          <a:prstGeom prst="star5">
            <a:avLst/>
          </a:prstGeom>
          <a:solidFill>
            <a:srgbClr val="008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6" name="5-Point Star 135"/>
          <p:cNvSpPr/>
          <p:nvPr/>
        </p:nvSpPr>
        <p:spPr>
          <a:xfrm flipH="1">
            <a:off x="8407038" y="1702056"/>
            <a:ext cx="144000" cy="144000"/>
          </a:xfrm>
          <a:prstGeom prst="star5">
            <a:avLst/>
          </a:prstGeom>
          <a:solidFill>
            <a:srgbClr val="008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9" name="TextBox 148"/>
          <p:cNvSpPr txBox="1"/>
          <p:nvPr/>
        </p:nvSpPr>
        <p:spPr>
          <a:xfrm>
            <a:off x="5245236" y="3206222"/>
            <a:ext cx="90879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000" b="1" dirty="0">
                <a:solidFill>
                  <a:srgbClr val="008000"/>
                </a:solidFill>
              </a:rPr>
              <a:t>15%</a:t>
            </a:r>
          </a:p>
          <a:p>
            <a:pPr lvl="0" algn="ctr"/>
            <a:r>
              <a:rPr lang="en-US" sz="900" dirty="0">
                <a:solidFill>
                  <a:srgbClr val="7F7F7F"/>
                </a:solidFill>
              </a:rPr>
              <a:t>Writing </a:t>
            </a:r>
            <a:br>
              <a:rPr lang="en-US" sz="900" dirty="0">
                <a:solidFill>
                  <a:srgbClr val="7F7F7F"/>
                </a:solidFill>
              </a:rPr>
            </a:br>
            <a:r>
              <a:rPr lang="en-US" sz="900" dirty="0">
                <a:solidFill>
                  <a:srgbClr val="7F7F7F"/>
                </a:solidFill>
              </a:rPr>
              <a:t>Specifications</a:t>
            </a:r>
          </a:p>
        </p:txBody>
      </p:sp>
      <p:sp>
        <p:nvSpPr>
          <p:cNvPr id="150" name="TextBox 149"/>
          <p:cNvSpPr txBox="1"/>
          <p:nvPr/>
        </p:nvSpPr>
        <p:spPr>
          <a:xfrm>
            <a:off x="6138834" y="3206222"/>
            <a:ext cx="73488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000" b="1" dirty="0">
                <a:solidFill>
                  <a:srgbClr val="008000"/>
                </a:solidFill>
              </a:rPr>
              <a:t>10%</a:t>
            </a:r>
          </a:p>
          <a:p>
            <a:pPr lvl="0" algn="ctr"/>
            <a:r>
              <a:rPr lang="en-US" sz="900" dirty="0">
                <a:solidFill>
                  <a:srgbClr val="7F7F7F"/>
                </a:solidFill>
              </a:rPr>
              <a:t>Monitoring</a:t>
            </a:r>
          </a:p>
        </p:txBody>
      </p:sp>
      <p:sp>
        <p:nvSpPr>
          <p:cNvPr id="151" name="TextBox 150"/>
          <p:cNvSpPr txBox="1"/>
          <p:nvPr/>
        </p:nvSpPr>
        <p:spPr>
          <a:xfrm>
            <a:off x="6858523" y="3206222"/>
            <a:ext cx="686879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000" b="1" dirty="0">
                <a:solidFill>
                  <a:srgbClr val="008000"/>
                </a:solidFill>
              </a:rPr>
              <a:t>15%</a:t>
            </a:r>
          </a:p>
          <a:p>
            <a:pPr lvl="0" algn="ctr"/>
            <a:r>
              <a:rPr lang="en-US" sz="900" dirty="0">
                <a:solidFill>
                  <a:srgbClr val="7F7F7F"/>
                </a:solidFill>
              </a:rPr>
              <a:t>Meetings</a:t>
            </a:r>
          </a:p>
        </p:txBody>
      </p:sp>
      <p:sp>
        <p:nvSpPr>
          <p:cNvPr id="152" name="TextBox 151"/>
          <p:cNvSpPr txBox="1"/>
          <p:nvPr/>
        </p:nvSpPr>
        <p:spPr>
          <a:xfrm>
            <a:off x="7530208" y="3206222"/>
            <a:ext cx="734885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000" b="1" dirty="0">
                <a:solidFill>
                  <a:srgbClr val="008000"/>
                </a:solidFill>
              </a:rPr>
              <a:t>10%</a:t>
            </a:r>
          </a:p>
          <a:p>
            <a:pPr lvl="0" algn="ctr"/>
            <a:r>
              <a:rPr lang="en-US" sz="900" dirty="0">
                <a:solidFill>
                  <a:srgbClr val="7F7F7F"/>
                </a:solidFill>
              </a:rPr>
              <a:t>Geography</a:t>
            </a:r>
          </a:p>
        </p:txBody>
      </p:sp>
      <p:cxnSp>
        <p:nvCxnSpPr>
          <p:cNvPr id="157" name="Straight Connector 156"/>
          <p:cNvCxnSpPr/>
          <p:nvPr/>
        </p:nvCxnSpPr>
        <p:spPr>
          <a:xfrm rot="10800000" flipV="1">
            <a:off x="2327274" y="2755774"/>
            <a:ext cx="6825605" cy="15021"/>
          </a:xfrm>
          <a:prstGeom prst="line">
            <a:avLst/>
          </a:prstGeom>
          <a:ln w="28575" cmpd="sng">
            <a:solidFill>
              <a:srgbClr val="008000">
                <a:alpha val="10000"/>
              </a:srgb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5" name="5-Point Star 164"/>
          <p:cNvSpPr/>
          <p:nvPr/>
        </p:nvSpPr>
        <p:spPr>
          <a:xfrm flipH="1">
            <a:off x="8565334" y="1702056"/>
            <a:ext cx="144000" cy="144000"/>
          </a:xfrm>
          <a:prstGeom prst="star5">
            <a:avLst/>
          </a:prstGeom>
          <a:solidFill>
            <a:schemeClr val="accent3">
              <a:lumMod val="5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66" name="5-Point Star 165"/>
          <p:cNvSpPr/>
          <p:nvPr/>
        </p:nvSpPr>
        <p:spPr>
          <a:xfrm flipH="1">
            <a:off x="8565334" y="1388725"/>
            <a:ext cx="144000" cy="144000"/>
          </a:xfrm>
          <a:prstGeom prst="star5">
            <a:avLst/>
          </a:prstGeom>
          <a:solidFill>
            <a:schemeClr val="accent3">
              <a:lumMod val="5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cxnSp>
        <p:nvCxnSpPr>
          <p:cNvPr id="171" name="Straight Connector 170"/>
          <p:cNvCxnSpPr/>
          <p:nvPr/>
        </p:nvCxnSpPr>
        <p:spPr>
          <a:xfrm rot="10800000" flipV="1">
            <a:off x="2327274" y="6001456"/>
            <a:ext cx="6825605" cy="15021"/>
          </a:xfrm>
          <a:prstGeom prst="line">
            <a:avLst/>
          </a:prstGeom>
          <a:ln w="28575" cmpd="sng">
            <a:solidFill>
              <a:srgbClr val="008000">
                <a:alpha val="10000"/>
              </a:srgb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 rot="5400000">
            <a:off x="6012321" y="5028644"/>
            <a:ext cx="1975667" cy="1589"/>
          </a:xfrm>
          <a:prstGeom prst="line">
            <a:avLst/>
          </a:prstGeom>
          <a:ln w="28575" cap="rnd" cmpd="sng">
            <a:solidFill>
              <a:srgbClr val="008000">
                <a:alpha val="10000"/>
              </a:srgbClr>
            </a:solidFill>
            <a:prstDash val="sysDot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Connector 176"/>
          <p:cNvCxnSpPr/>
          <p:nvPr/>
        </p:nvCxnSpPr>
        <p:spPr>
          <a:xfrm rot="5400000">
            <a:off x="5965120" y="1701262"/>
            <a:ext cx="2066890" cy="1588"/>
          </a:xfrm>
          <a:prstGeom prst="line">
            <a:avLst/>
          </a:prstGeom>
          <a:ln w="28575" cap="rnd" cmpd="sng">
            <a:solidFill>
              <a:srgbClr val="008000">
                <a:alpha val="10000"/>
              </a:srgbClr>
            </a:solidFill>
            <a:prstDash val="sysDot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5638911" y="6477403"/>
            <a:ext cx="38126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AU" sz="700" dirty="0">
                <a:solidFill>
                  <a:srgbClr val="7F7F7F"/>
                </a:solidFill>
              </a:rPr>
              <a:t>MS Office 365</a:t>
            </a:r>
            <a:endParaRPr lang="en-US" dirty="0"/>
          </a:p>
        </p:txBody>
      </p:sp>
      <p:pic>
        <p:nvPicPr>
          <p:cNvPr id="91" name="Picture 90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604930" y="6137828"/>
            <a:ext cx="415243" cy="268942"/>
          </a:xfrm>
          <a:prstGeom prst="rect">
            <a:avLst/>
          </a:prstGeom>
        </p:spPr>
      </p:pic>
      <p:pic>
        <p:nvPicPr>
          <p:cNvPr id="94" name="Picture 93" descr="MC_Logo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9405" y="6137828"/>
            <a:ext cx="268942" cy="268942"/>
          </a:xfrm>
          <a:prstGeom prst="rect">
            <a:avLst/>
          </a:prstGeom>
        </p:spPr>
      </p:pic>
      <p:sp>
        <p:nvSpPr>
          <p:cNvPr id="110" name="TextBox 109"/>
          <p:cNvSpPr txBox="1"/>
          <p:nvPr/>
        </p:nvSpPr>
        <p:spPr>
          <a:xfrm>
            <a:off x="6895373" y="6531264"/>
            <a:ext cx="53689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/>
            <a:r>
              <a:rPr lang="en-GB" sz="700" dirty="0" err="1">
                <a:solidFill>
                  <a:srgbClr val="7F7F7F"/>
                </a:solidFill>
              </a:rPr>
              <a:t>Mailchimp</a:t>
            </a:r>
            <a:endParaRPr lang="en-US" dirty="0"/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EE33E878-DB7C-41BA-BC02-992733433864}"/>
              </a:ext>
            </a:extLst>
          </p:cNvPr>
          <p:cNvSpPr txBox="1"/>
          <p:nvPr/>
        </p:nvSpPr>
        <p:spPr>
          <a:xfrm>
            <a:off x="8249898" y="3206222"/>
            <a:ext cx="723389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000" b="1" dirty="0">
                <a:solidFill>
                  <a:srgbClr val="008000"/>
                </a:solidFill>
              </a:rPr>
              <a:t>40%</a:t>
            </a:r>
          </a:p>
          <a:p>
            <a:pPr lvl="0" algn="ctr"/>
            <a:r>
              <a:rPr lang="en-US" sz="900" dirty="0">
                <a:solidFill>
                  <a:srgbClr val="7F7F7F"/>
                </a:solidFill>
              </a:rPr>
              <a:t>ROI</a:t>
            </a:r>
          </a:p>
        </p:txBody>
      </p:sp>
      <p:pic>
        <p:nvPicPr>
          <p:cNvPr id="1026" name="Picture 2" descr="Hootsuite Review - Review 2019 - PCMag Asia">
            <a:extLst>
              <a:ext uri="{FF2B5EF4-FFF2-40B4-BE49-F238E27FC236}">
                <a16:creationId xmlns:a16="http://schemas.microsoft.com/office/drawing/2014/main" id="{F9A8F3F5-5B09-487E-8AAB-F2F0A8FA2F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1490" y="6137299"/>
            <a:ext cx="479605" cy="27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Box 105">
            <a:extLst>
              <a:ext uri="{FF2B5EF4-FFF2-40B4-BE49-F238E27FC236}">
                <a16:creationId xmlns:a16="http://schemas.microsoft.com/office/drawing/2014/main" id="{788AF7AF-4A8B-4C35-A583-02F07D92A616}"/>
              </a:ext>
            </a:extLst>
          </p:cNvPr>
          <p:cNvSpPr txBox="1"/>
          <p:nvPr/>
        </p:nvSpPr>
        <p:spPr>
          <a:xfrm>
            <a:off x="6318422" y="6531264"/>
            <a:ext cx="38126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AU" sz="700" dirty="0">
                <a:solidFill>
                  <a:srgbClr val="7F7F7F"/>
                </a:solidFill>
              </a:rPr>
              <a:t>Hootsuite</a:t>
            </a:r>
            <a:endParaRPr lang="en-US" dirty="0"/>
          </a:p>
        </p:txBody>
      </p:sp>
      <p:sp>
        <p:nvSpPr>
          <p:cNvPr id="73" name="5-Point Star 132">
            <a:extLst>
              <a:ext uri="{FF2B5EF4-FFF2-40B4-BE49-F238E27FC236}">
                <a16:creationId xmlns:a16="http://schemas.microsoft.com/office/drawing/2014/main" id="{AE99BE90-547F-4544-8DC5-8301EEB54DDF}"/>
              </a:ext>
            </a:extLst>
          </p:cNvPr>
          <p:cNvSpPr/>
          <p:nvPr/>
        </p:nvSpPr>
        <p:spPr>
          <a:xfrm flipH="1">
            <a:off x="7871793" y="1995861"/>
            <a:ext cx="144000" cy="144000"/>
          </a:xfrm>
          <a:prstGeom prst="star5">
            <a:avLst/>
          </a:prstGeom>
          <a:solidFill>
            <a:srgbClr val="008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4" name="5-Point Star 133">
            <a:extLst>
              <a:ext uri="{FF2B5EF4-FFF2-40B4-BE49-F238E27FC236}">
                <a16:creationId xmlns:a16="http://schemas.microsoft.com/office/drawing/2014/main" id="{20B97178-1096-4693-B6D6-737A7AB64DB4}"/>
              </a:ext>
            </a:extLst>
          </p:cNvPr>
          <p:cNvSpPr/>
          <p:nvPr/>
        </p:nvSpPr>
        <p:spPr>
          <a:xfrm flipH="1">
            <a:off x="8051073" y="1995861"/>
            <a:ext cx="144000" cy="144000"/>
          </a:xfrm>
          <a:prstGeom prst="star5">
            <a:avLst/>
          </a:prstGeom>
          <a:solidFill>
            <a:srgbClr val="008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5" name="5-Point Star 134">
            <a:extLst>
              <a:ext uri="{FF2B5EF4-FFF2-40B4-BE49-F238E27FC236}">
                <a16:creationId xmlns:a16="http://schemas.microsoft.com/office/drawing/2014/main" id="{4B2E29BC-8FCE-440C-91FA-B95EE7DA7C98}"/>
              </a:ext>
            </a:extLst>
          </p:cNvPr>
          <p:cNvSpPr/>
          <p:nvPr/>
        </p:nvSpPr>
        <p:spPr>
          <a:xfrm flipH="1">
            <a:off x="8238753" y="1995861"/>
            <a:ext cx="144000" cy="144000"/>
          </a:xfrm>
          <a:prstGeom prst="star5">
            <a:avLst/>
          </a:prstGeom>
          <a:solidFill>
            <a:srgbClr val="008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6" name="5-Point Star 135">
            <a:extLst>
              <a:ext uri="{FF2B5EF4-FFF2-40B4-BE49-F238E27FC236}">
                <a16:creationId xmlns:a16="http://schemas.microsoft.com/office/drawing/2014/main" id="{E1E1B701-CFE3-4094-8716-3098DAF3B826}"/>
              </a:ext>
            </a:extLst>
          </p:cNvPr>
          <p:cNvSpPr/>
          <p:nvPr/>
        </p:nvSpPr>
        <p:spPr>
          <a:xfrm flipH="1">
            <a:off x="8418033" y="1995861"/>
            <a:ext cx="144000" cy="144000"/>
          </a:xfrm>
          <a:prstGeom prst="star5">
            <a:avLst/>
          </a:prstGeom>
          <a:solidFill>
            <a:srgbClr val="008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7" name="5-Point Star 164">
            <a:extLst>
              <a:ext uri="{FF2B5EF4-FFF2-40B4-BE49-F238E27FC236}">
                <a16:creationId xmlns:a16="http://schemas.microsoft.com/office/drawing/2014/main" id="{8C034285-0BFC-4781-8AD9-91B535A5E791}"/>
              </a:ext>
            </a:extLst>
          </p:cNvPr>
          <p:cNvSpPr/>
          <p:nvPr/>
        </p:nvSpPr>
        <p:spPr>
          <a:xfrm flipH="1">
            <a:off x="8576329" y="1995861"/>
            <a:ext cx="144000" cy="144000"/>
          </a:xfrm>
          <a:prstGeom prst="star5">
            <a:avLst/>
          </a:prstGeom>
          <a:solidFill>
            <a:schemeClr val="accent3">
              <a:lumMod val="5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29602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Picture 79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-12702" y="0"/>
            <a:ext cx="2339976" cy="6858000"/>
          </a:xfrm>
          <a:prstGeom prst="rect">
            <a:avLst/>
          </a:prstGeom>
        </p:spPr>
      </p:pic>
      <p:sp>
        <p:nvSpPr>
          <p:cNvPr id="96" name="Rectangle 95"/>
          <p:cNvSpPr/>
          <p:nvPr/>
        </p:nvSpPr>
        <p:spPr>
          <a:xfrm flipV="1">
            <a:off x="-14750" y="0"/>
            <a:ext cx="2355709" cy="287439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62000"/>
                </a:schemeClr>
              </a:gs>
              <a:gs pos="100000">
                <a:srgbClr val="FFFFFF">
                  <a:alpha val="0"/>
                </a:srgbClr>
              </a:gs>
            </a:gsLst>
            <a:lin ang="1620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TextBox 99"/>
          <p:cNvSpPr txBox="1"/>
          <p:nvPr/>
        </p:nvSpPr>
        <p:spPr>
          <a:xfrm>
            <a:off x="-14750" y="361715"/>
            <a:ext cx="23557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ABC-Co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372966" y="633429"/>
            <a:ext cx="15383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rgbClr val="FFFFFF"/>
                </a:solidFill>
              </a:rPr>
              <a:t>5 years old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396259" y="1096228"/>
            <a:ext cx="15383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FFFFFF"/>
                </a:solidFill>
              </a:rPr>
              <a:t>Thai Quick Service Restaurant</a:t>
            </a:r>
          </a:p>
        </p:txBody>
      </p:sp>
      <p:cxnSp>
        <p:nvCxnSpPr>
          <p:cNvPr id="104" name="Straight Connector 103"/>
          <p:cNvCxnSpPr/>
          <p:nvPr/>
        </p:nvCxnSpPr>
        <p:spPr>
          <a:xfrm>
            <a:off x="795168" y="987796"/>
            <a:ext cx="745127" cy="0"/>
          </a:xfrm>
          <a:prstGeom prst="line">
            <a:avLst/>
          </a:prstGeom>
          <a:ln w="3175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8" name="TextBox 107"/>
          <p:cNvSpPr txBox="1"/>
          <p:nvPr/>
        </p:nvSpPr>
        <p:spPr>
          <a:xfrm>
            <a:off x="237907" y="1505680"/>
            <a:ext cx="1105088" cy="233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200" b="1" baseline="30000" dirty="0">
                <a:solidFill>
                  <a:schemeClr val="bg1"/>
                </a:solidFill>
              </a:rPr>
              <a:t>· EMPLOYEES:</a:t>
            </a:r>
            <a:r>
              <a:rPr lang="en-US" sz="1200" baseline="30000" dirty="0">
                <a:solidFill>
                  <a:schemeClr val="bg1"/>
                </a:solidFill>
              </a:rPr>
              <a:t>  235</a:t>
            </a:r>
            <a:endParaRPr lang="mr-IN" sz="1000" baseline="30000" dirty="0">
              <a:solidFill>
                <a:schemeClr val="bg1"/>
              </a:solidFill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1253629" y="1505680"/>
            <a:ext cx="1010150" cy="233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200" b="1" baseline="30000" dirty="0">
                <a:solidFill>
                  <a:schemeClr val="bg1"/>
                </a:solidFill>
              </a:rPr>
              <a:t>· INCOME:</a:t>
            </a:r>
            <a:r>
              <a:rPr lang="en-US" sz="1200" baseline="30000" dirty="0">
                <a:solidFill>
                  <a:schemeClr val="bg1"/>
                </a:solidFill>
              </a:rPr>
              <a:t>  $35M</a:t>
            </a:r>
            <a:endParaRPr lang="mr-IN" sz="1200" baseline="30000" dirty="0">
              <a:solidFill>
                <a:schemeClr val="bg1"/>
              </a:solidFill>
            </a:endParaRPr>
          </a:p>
        </p:txBody>
      </p:sp>
      <p:sp>
        <p:nvSpPr>
          <p:cNvPr id="185" name="Rectangle 184"/>
          <p:cNvSpPr/>
          <p:nvPr/>
        </p:nvSpPr>
        <p:spPr>
          <a:xfrm>
            <a:off x="2327274" y="-2"/>
            <a:ext cx="6825606" cy="2874392"/>
          </a:xfrm>
          <a:prstGeom prst="rect">
            <a:avLst/>
          </a:prstGeom>
          <a:gradFill flip="none" rotWithShape="1">
            <a:gsLst>
              <a:gs pos="0">
                <a:srgbClr val="008000">
                  <a:alpha val="55000"/>
                </a:srgbClr>
              </a:gs>
              <a:gs pos="100000">
                <a:srgbClr val="FFFFFF">
                  <a:alpha val="15000"/>
                </a:srgbClr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8045008" y="4361943"/>
            <a:ext cx="1141839" cy="223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>
              <a:lnSpc>
                <a:spcPct val="150000"/>
              </a:lnSpc>
              <a:buFont typeface="Wingdings" charset="2"/>
              <a:buChar char="§"/>
            </a:pPr>
            <a:endParaRPr lang="en-US" sz="600" dirty="0">
              <a:solidFill>
                <a:srgbClr val="008000"/>
              </a:solidFill>
            </a:endParaRPr>
          </a:p>
        </p:txBody>
      </p:sp>
      <p:sp>
        <p:nvSpPr>
          <p:cNvPr id="97" name="Rounded Rectangle 96"/>
          <p:cNvSpPr/>
          <p:nvPr/>
        </p:nvSpPr>
        <p:spPr>
          <a:xfrm>
            <a:off x="2566218" y="205908"/>
            <a:ext cx="6378995" cy="689131"/>
          </a:xfrm>
          <a:prstGeom prst="roundRect">
            <a:avLst/>
          </a:prstGeom>
          <a:solidFill>
            <a:srgbClr val="008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8" name="TextBox 97"/>
          <p:cNvSpPr txBox="1"/>
          <p:nvPr/>
        </p:nvSpPr>
        <p:spPr>
          <a:xfrm>
            <a:off x="2568409" y="1011558"/>
            <a:ext cx="3845406" cy="93070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1200"/>
              </a:lnSpc>
              <a:spcAft>
                <a:spcPts val="600"/>
              </a:spcAft>
            </a:pPr>
            <a:r>
              <a:rPr lang="en-AU" sz="1100" b="1" dirty="0">
                <a:solidFill>
                  <a:srgbClr val="008000"/>
                </a:solidFill>
              </a:rPr>
              <a:t>BIO</a:t>
            </a:r>
            <a:endParaRPr lang="en-AU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lnSpc>
                <a:spcPts val="1200"/>
              </a:lnSpc>
              <a:spcAft>
                <a:spcPts val="600"/>
              </a:spcAft>
            </a:pPr>
            <a:r>
              <a:rPr lang="en-US" sz="900" dirty="0">
                <a:solidFill>
                  <a:srgbClr val="008000"/>
                </a:solidFill>
              </a:rPr>
              <a:t>ABC-co is a fast growing Thai street food QSR. Three years ago we were 4 restaurants, now we’re 11, and next year we’ll be 21. On the back of our obsession with sharing our style of street food with the world, we’re building a reputation for fast, fresh and flavorsome.</a:t>
            </a:r>
            <a:endParaRPr lang="en-AU" sz="900" dirty="0">
              <a:solidFill>
                <a:srgbClr val="008000"/>
              </a:solidFill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2568409" y="4449586"/>
            <a:ext cx="1405898" cy="106182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lvl="0" indent="-171450">
              <a:buClr>
                <a:srgbClr val="008000"/>
              </a:buClr>
              <a:buFont typeface="Wingdings" charset="2"/>
              <a:buChar char="§"/>
            </a:pP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New project management systems.</a:t>
            </a:r>
          </a:p>
          <a:p>
            <a:pPr marL="171450" lvl="0" indent="-171450">
              <a:buClr>
                <a:srgbClr val="008000"/>
              </a:buClr>
              <a:buFont typeface="Wingdings" charset="2"/>
              <a:buChar char="§"/>
            </a:pP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New office systems.</a:t>
            </a:r>
          </a:p>
          <a:p>
            <a:pPr marL="171450" lvl="0" indent="-171450">
              <a:buClr>
                <a:srgbClr val="008000"/>
              </a:buClr>
              <a:buFont typeface="Wingdings" charset="2"/>
              <a:buChar char="§"/>
            </a:pP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New customer engagement systems.</a:t>
            </a:r>
          </a:p>
          <a:p>
            <a:pPr marL="171450" lvl="0" indent="-171450">
              <a:buClr>
                <a:srgbClr val="008000"/>
              </a:buClr>
              <a:buFont typeface="Wingdings" charset="2"/>
              <a:buChar char="§"/>
            </a:pP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New supply chain systems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4305180" y="4298754"/>
            <a:ext cx="2280132" cy="175432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171450" lvl="0" indent="-171450">
              <a:buClr>
                <a:srgbClr val="008000"/>
              </a:buClr>
              <a:buFont typeface="Wingdings" charset="2"/>
              <a:buChar char="§"/>
            </a:pPr>
            <a:r>
              <a:rPr lang="en-US" sz="900" dirty="0">
                <a:solidFill>
                  <a:srgbClr val="7F7F7F"/>
                </a:solidFill>
              </a:rPr>
              <a:t>Recruiting is time consuming and </a:t>
            </a:r>
            <a:br>
              <a:rPr lang="en-US" sz="900" dirty="0">
                <a:solidFill>
                  <a:srgbClr val="7F7F7F"/>
                </a:solidFill>
              </a:rPr>
            </a:br>
            <a:r>
              <a:rPr lang="en-US" sz="900" dirty="0">
                <a:solidFill>
                  <a:srgbClr val="7F7F7F"/>
                </a:solidFill>
              </a:rPr>
              <a:t>EXTRA work.</a:t>
            </a:r>
          </a:p>
          <a:p>
            <a:pPr marL="171450" lvl="0" indent="-171450">
              <a:buClr>
                <a:srgbClr val="008000"/>
              </a:buClr>
              <a:buFont typeface="Wingdings" charset="2"/>
              <a:buChar char="§"/>
            </a:pPr>
            <a:r>
              <a:rPr lang="en-US" sz="900" dirty="0">
                <a:solidFill>
                  <a:srgbClr val="7F7F7F"/>
                </a:solidFill>
              </a:rPr>
              <a:t>Too much time wasted reorganizing shifts.</a:t>
            </a:r>
          </a:p>
          <a:p>
            <a:pPr marL="171450" lvl="0" indent="-171450">
              <a:buClr>
                <a:srgbClr val="008000"/>
              </a:buClr>
              <a:buFont typeface="Wingdings" charset="2"/>
              <a:buChar char="§"/>
            </a:pPr>
            <a:r>
              <a:rPr lang="en-US" sz="900" dirty="0">
                <a:solidFill>
                  <a:srgbClr val="7F7F7F"/>
                </a:solidFill>
              </a:rPr>
              <a:t>Lack of alignment when working with </a:t>
            </a:r>
            <a:br>
              <a:rPr lang="en-US" sz="900" dirty="0">
                <a:solidFill>
                  <a:srgbClr val="7F7F7F"/>
                </a:solidFill>
              </a:rPr>
            </a:br>
            <a:r>
              <a:rPr lang="en-US" sz="900" dirty="0">
                <a:solidFill>
                  <a:srgbClr val="7F7F7F"/>
                </a:solidFill>
              </a:rPr>
              <a:t>multiple teams.</a:t>
            </a:r>
          </a:p>
          <a:p>
            <a:pPr marL="171450" lvl="0" indent="-171450">
              <a:buClr>
                <a:srgbClr val="008000"/>
              </a:buClr>
              <a:buFont typeface="Wingdings" charset="2"/>
              <a:buChar char="§"/>
            </a:pPr>
            <a:r>
              <a:rPr lang="en-US" sz="900" dirty="0">
                <a:solidFill>
                  <a:srgbClr val="7F7F7F"/>
                </a:solidFill>
              </a:rPr>
              <a:t>Too much time spent on managing projects.</a:t>
            </a:r>
          </a:p>
          <a:p>
            <a:pPr marL="171450" lvl="0" indent="-171450">
              <a:buClr>
                <a:srgbClr val="008000"/>
              </a:buClr>
              <a:buFont typeface="Wingdings" charset="2"/>
              <a:buChar char="§"/>
            </a:pPr>
            <a:r>
              <a:rPr lang="en-US" sz="900" dirty="0">
                <a:solidFill>
                  <a:srgbClr val="7F7F7F"/>
                </a:solidFill>
              </a:rPr>
              <a:t>Masses of data, but no tools to manage.</a:t>
            </a:r>
            <a:br>
              <a:rPr lang="en-US" sz="900" dirty="0">
                <a:solidFill>
                  <a:srgbClr val="7F7F7F"/>
                </a:solidFill>
              </a:rPr>
            </a:br>
            <a:r>
              <a:rPr lang="en-US" sz="900" dirty="0">
                <a:solidFill>
                  <a:srgbClr val="7F7F7F"/>
                </a:solidFill>
              </a:rPr>
              <a:t>and easily summarize it.</a:t>
            </a:r>
          </a:p>
          <a:p>
            <a:pPr marL="171450" lvl="0" indent="-171450">
              <a:buClr>
                <a:srgbClr val="008000"/>
              </a:buClr>
              <a:buFont typeface="Wingdings" charset="2"/>
              <a:buChar char="§"/>
            </a:pPr>
            <a:r>
              <a:rPr lang="en-US" sz="900" dirty="0">
                <a:solidFill>
                  <a:srgbClr val="7F7F7F"/>
                </a:solidFill>
              </a:rPr>
              <a:t>Zero training in new systems.</a:t>
            </a:r>
          </a:p>
          <a:p>
            <a:pPr marL="171450" lvl="0" indent="-171450">
              <a:buClr>
                <a:srgbClr val="008000"/>
              </a:buClr>
              <a:buFont typeface="Wingdings" charset="2"/>
              <a:buChar char="§"/>
            </a:pPr>
            <a:r>
              <a:rPr lang="en-US" sz="900" dirty="0">
                <a:solidFill>
                  <a:srgbClr val="7F7F7F"/>
                </a:solidFill>
              </a:rPr>
              <a:t>Lack of productivity</a:t>
            </a:r>
          </a:p>
          <a:p>
            <a:pPr marL="171450" lvl="0" indent="-171450">
              <a:buClr>
                <a:srgbClr val="008000"/>
              </a:buClr>
              <a:buFont typeface="Wingdings" charset="2"/>
              <a:buChar char="§"/>
            </a:pPr>
            <a:r>
              <a:rPr lang="en-US" sz="900" dirty="0">
                <a:solidFill>
                  <a:srgbClr val="7F7F7F"/>
                </a:solidFill>
              </a:rPr>
              <a:t>Limited IT support</a:t>
            </a:r>
          </a:p>
          <a:p>
            <a:pPr marL="171450" lvl="0" indent="-171450">
              <a:buClr>
                <a:srgbClr val="008000"/>
              </a:buClr>
              <a:buFont typeface="Wingdings" charset="2"/>
              <a:buChar char="§"/>
            </a:pPr>
            <a:r>
              <a:rPr lang="en-US" sz="900" dirty="0">
                <a:solidFill>
                  <a:srgbClr val="7F7F7F"/>
                </a:solidFill>
              </a:rPr>
              <a:t>Narrow skillset of staff</a:t>
            </a:r>
          </a:p>
        </p:txBody>
      </p:sp>
      <p:sp>
        <p:nvSpPr>
          <p:cNvPr id="111" name="TextBox 110"/>
          <p:cNvSpPr txBox="1"/>
          <p:nvPr/>
        </p:nvSpPr>
        <p:spPr>
          <a:xfrm rot="10800000">
            <a:off x="7751052" y="205907"/>
            <a:ext cx="1374608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50000"/>
              </a:lnSpc>
            </a:pPr>
            <a:endParaRPr lang="en-US" sz="8000" dirty="0">
              <a:solidFill>
                <a:schemeClr val="bg1">
                  <a:alpha val="26000"/>
                </a:schemeClr>
              </a:solidFill>
              <a:latin typeface="Georgia"/>
              <a:cs typeface="Georgia"/>
            </a:endParaRPr>
          </a:p>
          <a:p>
            <a:pPr>
              <a:lnSpc>
                <a:spcPct val="50000"/>
              </a:lnSpc>
            </a:pPr>
            <a:endParaRPr lang="en-US" dirty="0"/>
          </a:p>
        </p:txBody>
      </p:sp>
      <p:cxnSp>
        <p:nvCxnSpPr>
          <p:cNvPr id="112" name="Straight Connector 111"/>
          <p:cNvCxnSpPr/>
          <p:nvPr/>
        </p:nvCxnSpPr>
        <p:spPr>
          <a:xfrm rot="5400000">
            <a:off x="2453256" y="4316737"/>
            <a:ext cx="3401069" cy="1588"/>
          </a:xfrm>
          <a:prstGeom prst="line">
            <a:avLst/>
          </a:prstGeom>
          <a:ln w="28575" cap="rnd" cmpd="sng">
            <a:solidFill>
              <a:srgbClr val="008000">
                <a:alpha val="10000"/>
              </a:srgbClr>
            </a:solidFill>
            <a:prstDash val="sysDot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7" name="TextBox 116"/>
          <p:cNvSpPr txBox="1"/>
          <p:nvPr/>
        </p:nvSpPr>
        <p:spPr>
          <a:xfrm>
            <a:off x="6740853" y="4121181"/>
            <a:ext cx="2204360" cy="109260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lvl="0" indent="-171450">
              <a:buClr>
                <a:srgbClr val="008000"/>
              </a:buClr>
            </a:pPr>
            <a:r>
              <a:rPr lang="en-US" sz="1100" b="1" dirty="0">
                <a:solidFill>
                  <a:srgbClr val="008000"/>
                </a:solidFill>
              </a:rPr>
              <a:t>CLIENTS</a:t>
            </a:r>
          </a:p>
          <a:p>
            <a:pPr marL="171450" lvl="0" indent="-171450">
              <a:buClr>
                <a:srgbClr val="008000"/>
              </a:buClr>
              <a:buFont typeface="Arial"/>
              <a:buChar char="•"/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Business-to-customer (B2C).</a:t>
            </a:r>
          </a:p>
          <a:p>
            <a:pPr marL="171450" lvl="0" indent="-171450">
              <a:buClr>
                <a:srgbClr val="008000"/>
              </a:buClr>
              <a:buFont typeface="Arial"/>
              <a:buChar char="•"/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Mid 20s-mid30s time poor. </a:t>
            </a:r>
          </a:p>
          <a:p>
            <a:pPr marL="171450" lvl="0" indent="-171450">
              <a:buClr>
                <a:srgbClr val="008000"/>
              </a:buClr>
              <a:buFont typeface="Arial"/>
              <a:buChar char="•"/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Frustrations:</a:t>
            </a:r>
          </a:p>
          <a:p>
            <a:pPr marL="361950" lvl="1" indent="-184150" defTabSz="266700">
              <a:buClr>
                <a:srgbClr val="008000"/>
              </a:buClr>
              <a:buFont typeface="Arial"/>
              <a:buChar char="•"/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Delay from order to delivery too long</a:t>
            </a:r>
          </a:p>
          <a:p>
            <a:pPr marL="361950" lvl="1" indent="-184150" defTabSz="266700">
              <a:buClr>
                <a:srgbClr val="008000"/>
              </a:buClr>
              <a:buFont typeface="Arial"/>
              <a:buChar char="•"/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Not enough outlets.</a:t>
            </a:r>
          </a:p>
          <a:p>
            <a:pPr marL="171450" lvl="0" indent="-171450">
              <a:buClr>
                <a:srgbClr val="008000"/>
              </a:buClr>
              <a:buFont typeface="Arial"/>
              <a:buChar char="•"/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Eastern metro focus.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4341033" y="2832056"/>
            <a:ext cx="4066005" cy="1272143"/>
          </a:xfrm>
          <a:prstGeom prst="rect">
            <a:avLst/>
          </a:prstGeom>
          <a:noFill/>
        </p:spPr>
        <p:txBody>
          <a:bodyPr wrap="square" lIns="0" numCol="2" rtlCol="0">
            <a:spAutoFit/>
          </a:bodyPr>
          <a:lstStyle/>
          <a:p>
            <a:pPr lvl="0">
              <a:lnSpc>
                <a:spcPts val="1100"/>
              </a:lnSpc>
              <a:spcAft>
                <a:spcPts val="300"/>
              </a:spcAft>
              <a:buClr>
                <a:srgbClr val="008000"/>
              </a:buClr>
            </a:pPr>
            <a:r>
              <a:rPr lang="en-US" sz="1100" b="1" dirty="0">
                <a:solidFill>
                  <a:srgbClr val="008000"/>
                </a:solidFill>
              </a:rPr>
              <a:t>EMPLOYEE BENEFITS</a:t>
            </a:r>
          </a:p>
          <a:p>
            <a:pPr lvl="0">
              <a:lnSpc>
                <a:spcPts val="1300"/>
              </a:lnSpc>
              <a:buClr>
                <a:srgbClr val="008000"/>
              </a:buClr>
            </a:pPr>
            <a:r>
              <a:rPr lang="en-AU" sz="900" dirty="0">
                <a:solidFill>
                  <a:schemeClr val="bg1">
                    <a:lumMod val="50000"/>
                  </a:schemeClr>
                </a:solidFill>
              </a:rPr>
              <a:t>20 DAYS ANNUAL LEAVE</a:t>
            </a:r>
          </a:p>
          <a:p>
            <a:pPr lvl="0">
              <a:lnSpc>
                <a:spcPts val="1300"/>
              </a:lnSpc>
              <a:buClr>
                <a:srgbClr val="008000"/>
              </a:buClr>
            </a:pPr>
            <a:r>
              <a:rPr lang="en-AU" sz="900" dirty="0">
                <a:solidFill>
                  <a:schemeClr val="bg1">
                    <a:lumMod val="50000"/>
                  </a:schemeClr>
                </a:solidFill>
              </a:rPr>
              <a:t>PUBLIC HOLIDAYS</a:t>
            </a:r>
          </a:p>
          <a:p>
            <a:pPr lvl="0">
              <a:lnSpc>
                <a:spcPts val="1300"/>
              </a:lnSpc>
              <a:buClr>
                <a:srgbClr val="008000"/>
              </a:buClr>
            </a:pPr>
            <a:r>
              <a:rPr lang="en-AU" sz="900" dirty="0">
                <a:solidFill>
                  <a:schemeClr val="bg1">
                    <a:lumMod val="50000"/>
                  </a:schemeClr>
                </a:solidFill>
              </a:rPr>
              <a:t>10 DAYS SICK LEAVE</a:t>
            </a:r>
          </a:p>
          <a:p>
            <a:pPr lvl="0">
              <a:lnSpc>
                <a:spcPts val="1300"/>
              </a:lnSpc>
              <a:buClr>
                <a:srgbClr val="008000"/>
              </a:buClr>
            </a:pPr>
            <a:endParaRPr lang="en-AU" sz="900" dirty="0">
              <a:solidFill>
                <a:schemeClr val="bg1">
                  <a:lumMod val="50000"/>
                </a:schemeClr>
              </a:solidFill>
            </a:endParaRPr>
          </a:p>
          <a:p>
            <a:pPr lvl="0">
              <a:lnSpc>
                <a:spcPts val="1300"/>
              </a:lnSpc>
              <a:buClr>
                <a:srgbClr val="008000"/>
              </a:buClr>
            </a:pPr>
            <a:endParaRPr lang="en-AU" sz="900" dirty="0">
              <a:solidFill>
                <a:schemeClr val="bg1">
                  <a:lumMod val="50000"/>
                </a:schemeClr>
              </a:solidFill>
            </a:endParaRPr>
          </a:p>
          <a:p>
            <a:pPr lvl="0">
              <a:lnSpc>
                <a:spcPts val="1300"/>
              </a:lnSpc>
              <a:buClr>
                <a:srgbClr val="008000"/>
              </a:buClr>
            </a:pPr>
            <a:endParaRPr lang="en-AU" sz="900" dirty="0">
              <a:solidFill>
                <a:schemeClr val="bg1">
                  <a:lumMod val="50000"/>
                </a:schemeClr>
              </a:solidFill>
            </a:endParaRPr>
          </a:p>
          <a:p>
            <a:pPr lvl="0">
              <a:lnSpc>
                <a:spcPts val="1300"/>
              </a:lnSpc>
              <a:buClr>
                <a:srgbClr val="008000"/>
              </a:buClr>
            </a:pPr>
            <a:endParaRPr lang="en-AU" sz="900" dirty="0">
              <a:solidFill>
                <a:schemeClr val="bg1">
                  <a:lumMod val="50000"/>
                </a:schemeClr>
              </a:solidFill>
            </a:endParaRPr>
          </a:p>
          <a:p>
            <a:pPr lvl="0">
              <a:lnSpc>
                <a:spcPts val="1300"/>
              </a:lnSpc>
              <a:buClr>
                <a:srgbClr val="008000"/>
              </a:buClr>
            </a:pPr>
            <a:r>
              <a:rPr lang="en-AU" sz="900" dirty="0">
                <a:solidFill>
                  <a:schemeClr val="bg1">
                    <a:lumMod val="50000"/>
                  </a:schemeClr>
                </a:solidFill>
              </a:rPr>
              <a:t>PENSION FUND</a:t>
            </a:r>
          </a:p>
          <a:p>
            <a:pPr>
              <a:lnSpc>
                <a:spcPts val="1300"/>
              </a:lnSpc>
              <a:buClr>
                <a:srgbClr val="008000"/>
              </a:buClr>
            </a:pPr>
            <a:r>
              <a:rPr lang="en-AU" sz="900" dirty="0">
                <a:solidFill>
                  <a:schemeClr val="bg1">
                    <a:lumMod val="50000"/>
                  </a:schemeClr>
                </a:solidFill>
              </a:rPr>
              <a:t>FLEXIBLE HOURS</a:t>
            </a:r>
            <a:endParaRPr lang="en-US" sz="900" dirty="0">
              <a:solidFill>
                <a:schemeClr val="bg1">
                  <a:lumMod val="50000"/>
                </a:schemeClr>
              </a:solidFill>
            </a:endParaRPr>
          </a:p>
          <a:p>
            <a:pPr lvl="0">
              <a:lnSpc>
                <a:spcPts val="1300"/>
              </a:lnSpc>
              <a:buClr>
                <a:srgbClr val="008000"/>
              </a:buClr>
            </a:pPr>
            <a:r>
              <a:rPr lang="en-AU" sz="900" dirty="0">
                <a:solidFill>
                  <a:schemeClr val="bg1">
                    <a:lumMod val="50000"/>
                  </a:schemeClr>
                </a:solidFill>
              </a:rPr>
              <a:t>WORK AT HOME </a:t>
            </a:r>
            <a:br>
              <a:rPr lang="en-AU" sz="9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AU" sz="900" dirty="0">
                <a:solidFill>
                  <a:schemeClr val="bg1">
                    <a:lumMod val="50000"/>
                  </a:schemeClr>
                </a:solidFill>
              </a:rPr>
              <a:t>OR OFFICE</a:t>
            </a:r>
            <a:endParaRPr lang="en-US" sz="900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sz="1100" b="1" dirty="0">
              <a:solidFill>
                <a:srgbClr val="008000"/>
              </a:solidFill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7175791" y="955054"/>
            <a:ext cx="1850668" cy="152272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1100" b="1" cap="all" dirty="0">
                <a:solidFill>
                  <a:srgbClr val="008000"/>
                </a:solidFill>
              </a:rPr>
              <a:t>Motivations</a:t>
            </a:r>
          </a:p>
          <a:p>
            <a:pPr>
              <a:lnSpc>
                <a:spcPts val="2200"/>
              </a:lnSpc>
            </a:pPr>
            <a:r>
              <a:rPr lang="en-US" sz="1000" dirty="0">
                <a:solidFill>
                  <a:srgbClr val="008000"/>
                </a:solidFill>
              </a:rPr>
              <a:t>Profit		</a:t>
            </a:r>
            <a:br>
              <a:rPr lang="en-US" sz="1000" dirty="0">
                <a:solidFill>
                  <a:srgbClr val="008000"/>
                </a:solidFill>
              </a:rPr>
            </a:br>
            <a:r>
              <a:rPr lang="en-US" sz="1000" dirty="0">
                <a:solidFill>
                  <a:srgbClr val="008000"/>
                </a:solidFill>
              </a:rPr>
              <a:t>Ideology</a:t>
            </a:r>
            <a:br>
              <a:rPr lang="en-US" sz="1000" dirty="0">
                <a:solidFill>
                  <a:srgbClr val="008000"/>
                </a:solidFill>
              </a:rPr>
            </a:br>
            <a:r>
              <a:rPr lang="en-US" sz="1000" dirty="0">
                <a:solidFill>
                  <a:srgbClr val="008000"/>
                </a:solidFill>
              </a:rPr>
              <a:t>Teamwork</a:t>
            </a:r>
            <a:br>
              <a:rPr lang="en-US" sz="1000" dirty="0">
                <a:solidFill>
                  <a:srgbClr val="008000"/>
                </a:solidFill>
              </a:rPr>
            </a:br>
            <a:r>
              <a:rPr lang="en-US" sz="1000" dirty="0">
                <a:solidFill>
                  <a:srgbClr val="008000"/>
                </a:solidFill>
              </a:rPr>
              <a:t>Quality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5638911" y="6480828"/>
            <a:ext cx="38126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AU" sz="700" dirty="0">
                <a:solidFill>
                  <a:srgbClr val="7F7F7F"/>
                </a:solidFill>
              </a:rPr>
              <a:t>MS Office 365</a:t>
            </a:r>
            <a:endParaRPr lang="en-US" dirty="0"/>
          </a:p>
        </p:txBody>
      </p:sp>
      <p:sp>
        <p:nvSpPr>
          <p:cNvPr id="128" name="TextBox 127"/>
          <p:cNvSpPr txBox="1"/>
          <p:nvPr/>
        </p:nvSpPr>
        <p:spPr>
          <a:xfrm>
            <a:off x="6559911" y="6480828"/>
            <a:ext cx="53689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/>
            <a:r>
              <a:rPr lang="en-GB" sz="700" dirty="0">
                <a:solidFill>
                  <a:srgbClr val="7F7F7F"/>
                </a:solidFill>
              </a:rPr>
              <a:t>Xero Accounting </a:t>
            </a:r>
            <a:endParaRPr lang="en-US" dirty="0"/>
          </a:p>
        </p:txBody>
      </p:sp>
      <p:pic>
        <p:nvPicPr>
          <p:cNvPr id="129" name="Picture 128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521700" y="6103938"/>
            <a:ext cx="494023" cy="370040"/>
          </a:xfrm>
          <a:prstGeom prst="rect">
            <a:avLst/>
          </a:prstGeom>
        </p:spPr>
      </p:pic>
      <p:pic>
        <p:nvPicPr>
          <p:cNvPr id="130" name="Picture 129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604930" y="6138357"/>
            <a:ext cx="415243" cy="268942"/>
          </a:xfrm>
          <a:prstGeom prst="rect">
            <a:avLst/>
          </a:prstGeom>
        </p:spPr>
      </p:pic>
      <p:pic>
        <p:nvPicPr>
          <p:cNvPr id="131" name="Picture 130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609380" y="6140243"/>
            <a:ext cx="443560" cy="267056"/>
          </a:xfrm>
          <a:prstGeom prst="rect">
            <a:avLst/>
          </a:prstGeom>
        </p:spPr>
      </p:pic>
      <p:sp>
        <p:nvSpPr>
          <p:cNvPr id="132" name="Oval 131">
            <a:extLst>
              <a:ext uri="{FF2B5EF4-FFF2-40B4-BE49-F238E27FC236}">
                <a16:creationId xmlns:a16="http://schemas.microsoft.com/office/drawing/2014/main" id="{EAA3F770-9EC0-4A1C-8890-1B5F93BB6D4B}"/>
              </a:ext>
            </a:extLst>
          </p:cNvPr>
          <p:cNvSpPr/>
          <p:nvPr/>
        </p:nvSpPr>
        <p:spPr>
          <a:xfrm>
            <a:off x="3664076" y="2735068"/>
            <a:ext cx="360000" cy="36000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3" name="Oval 132">
            <a:extLst>
              <a:ext uri="{FF2B5EF4-FFF2-40B4-BE49-F238E27FC236}">
                <a16:creationId xmlns:a16="http://schemas.microsoft.com/office/drawing/2014/main" id="{033AA41B-EBB1-4917-B432-CA46F946831E}"/>
              </a:ext>
            </a:extLst>
          </p:cNvPr>
          <p:cNvSpPr/>
          <p:nvPr/>
        </p:nvSpPr>
        <p:spPr>
          <a:xfrm>
            <a:off x="6380853" y="1046748"/>
            <a:ext cx="360000" cy="36000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A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A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3A742841-DDC9-420C-A436-BCC49F6BD7A7}"/>
              </a:ext>
            </a:extLst>
          </p:cNvPr>
          <p:cNvSpPr/>
          <p:nvPr/>
        </p:nvSpPr>
        <p:spPr>
          <a:xfrm>
            <a:off x="8709229" y="55344"/>
            <a:ext cx="360000" cy="36000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A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A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5" name="Oval 134">
            <a:extLst>
              <a:ext uri="{FF2B5EF4-FFF2-40B4-BE49-F238E27FC236}">
                <a16:creationId xmlns:a16="http://schemas.microsoft.com/office/drawing/2014/main" id="{E62BA87F-9BBC-4606-9277-BF31E9F04A07}"/>
              </a:ext>
            </a:extLst>
          </p:cNvPr>
          <p:cNvSpPr/>
          <p:nvPr/>
        </p:nvSpPr>
        <p:spPr>
          <a:xfrm>
            <a:off x="8700327" y="1041376"/>
            <a:ext cx="360000" cy="36000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A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A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6" name="Oval 135">
            <a:extLst>
              <a:ext uri="{FF2B5EF4-FFF2-40B4-BE49-F238E27FC236}">
                <a16:creationId xmlns:a16="http://schemas.microsoft.com/office/drawing/2014/main" id="{1C43193C-5066-43B4-9BE1-7A6CEE40B6B9}"/>
              </a:ext>
            </a:extLst>
          </p:cNvPr>
          <p:cNvSpPr/>
          <p:nvPr/>
        </p:nvSpPr>
        <p:spPr>
          <a:xfrm>
            <a:off x="3664076" y="4100494"/>
            <a:ext cx="360000" cy="36000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A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A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7" name="Oval 136">
            <a:extLst>
              <a:ext uri="{FF2B5EF4-FFF2-40B4-BE49-F238E27FC236}">
                <a16:creationId xmlns:a16="http://schemas.microsoft.com/office/drawing/2014/main" id="{D67BC380-834E-4BC6-A570-4E08A8ECF677}"/>
              </a:ext>
            </a:extLst>
          </p:cNvPr>
          <p:cNvSpPr/>
          <p:nvPr/>
        </p:nvSpPr>
        <p:spPr>
          <a:xfrm>
            <a:off x="5939205" y="4100494"/>
            <a:ext cx="360000" cy="36000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A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A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8" name="Oval 137">
            <a:extLst>
              <a:ext uri="{FF2B5EF4-FFF2-40B4-BE49-F238E27FC236}">
                <a16:creationId xmlns:a16="http://schemas.microsoft.com/office/drawing/2014/main" id="{2CA74AB3-55AA-47DA-BADD-6B3D7445FA9F}"/>
              </a:ext>
            </a:extLst>
          </p:cNvPr>
          <p:cNvSpPr/>
          <p:nvPr/>
        </p:nvSpPr>
        <p:spPr>
          <a:xfrm>
            <a:off x="8700327" y="4099666"/>
            <a:ext cx="360000" cy="36000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A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A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87BA9773-DA38-46A2-B8CD-314E2F9FAACE}"/>
              </a:ext>
            </a:extLst>
          </p:cNvPr>
          <p:cNvGrpSpPr/>
          <p:nvPr/>
        </p:nvGrpSpPr>
        <p:grpSpPr>
          <a:xfrm>
            <a:off x="8657863" y="6171839"/>
            <a:ext cx="418704" cy="384986"/>
            <a:chOff x="8613344" y="6215384"/>
            <a:chExt cx="418704" cy="384986"/>
          </a:xfrm>
        </p:grpSpPr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4A1205AF-A2FC-43A2-B152-FDBDFD223A57}"/>
                </a:ext>
              </a:extLst>
            </p:cNvPr>
            <p:cNvSpPr/>
            <p:nvPr/>
          </p:nvSpPr>
          <p:spPr>
            <a:xfrm>
              <a:off x="8642696" y="6240370"/>
              <a:ext cx="360000" cy="360000"/>
            </a:xfrm>
            <a:prstGeom prst="ellipse">
              <a:avLst/>
            </a:prstGeom>
            <a:solidFill>
              <a:srgbClr val="FF0000"/>
            </a:solidFill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6949BF8D-A7A0-48A1-BA01-40D31CDAEFAA}"/>
                </a:ext>
              </a:extLst>
            </p:cNvPr>
            <p:cNvSpPr txBox="1"/>
            <p:nvPr/>
          </p:nvSpPr>
          <p:spPr>
            <a:xfrm>
              <a:off x="8613344" y="6215384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10</a:t>
              </a:r>
            </a:p>
          </p:txBody>
        </p:sp>
      </p:grpSp>
      <p:sp>
        <p:nvSpPr>
          <p:cNvPr id="142" name="Oval 141">
            <a:extLst>
              <a:ext uri="{FF2B5EF4-FFF2-40B4-BE49-F238E27FC236}">
                <a16:creationId xmlns:a16="http://schemas.microsoft.com/office/drawing/2014/main" id="{9722893D-B4D0-46D8-8442-DAC6BE7C337E}"/>
              </a:ext>
            </a:extLst>
          </p:cNvPr>
          <p:cNvSpPr/>
          <p:nvPr/>
        </p:nvSpPr>
        <p:spPr>
          <a:xfrm>
            <a:off x="8669847" y="2742124"/>
            <a:ext cx="360000" cy="36000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A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A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6949BF8D-A7A0-48A1-BA01-40D31CDAEFAA}"/>
              </a:ext>
            </a:extLst>
          </p:cNvPr>
          <p:cNvSpPr txBox="1"/>
          <p:nvPr/>
        </p:nvSpPr>
        <p:spPr>
          <a:xfrm>
            <a:off x="8733555" y="4081195"/>
            <a:ext cx="301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6949BF8D-A7A0-48A1-BA01-40D31CDAEFAA}"/>
              </a:ext>
            </a:extLst>
          </p:cNvPr>
          <p:cNvSpPr txBox="1"/>
          <p:nvPr/>
        </p:nvSpPr>
        <p:spPr>
          <a:xfrm>
            <a:off x="8698429" y="2725736"/>
            <a:ext cx="301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6949BF8D-A7A0-48A1-BA01-40D31CDAEFAA}"/>
              </a:ext>
            </a:extLst>
          </p:cNvPr>
          <p:cNvSpPr txBox="1"/>
          <p:nvPr/>
        </p:nvSpPr>
        <p:spPr>
          <a:xfrm>
            <a:off x="8728187" y="44707"/>
            <a:ext cx="301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6949BF8D-A7A0-48A1-BA01-40D31CDAEFAA}"/>
              </a:ext>
            </a:extLst>
          </p:cNvPr>
          <p:cNvSpPr txBox="1"/>
          <p:nvPr/>
        </p:nvSpPr>
        <p:spPr>
          <a:xfrm>
            <a:off x="6411624" y="1032044"/>
            <a:ext cx="301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6949BF8D-A7A0-48A1-BA01-40D31CDAEFAA}"/>
              </a:ext>
            </a:extLst>
          </p:cNvPr>
          <p:cNvSpPr txBox="1"/>
          <p:nvPr/>
        </p:nvSpPr>
        <p:spPr>
          <a:xfrm>
            <a:off x="5974056" y="4090334"/>
            <a:ext cx="301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6949BF8D-A7A0-48A1-BA01-40D31CDAEFAA}"/>
              </a:ext>
            </a:extLst>
          </p:cNvPr>
          <p:cNvSpPr txBox="1"/>
          <p:nvPr/>
        </p:nvSpPr>
        <p:spPr>
          <a:xfrm>
            <a:off x="3694556" y="2715125"/>
            <a:ext cx="301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6949BF8D-A7A0-48A1-BA01-40D31CDAEFAA}"/>
              </a:ext>
            </a:extLst>
          </p:cNvPr>
          <p:cNvSpPr txBox="1"/>
          <p:nvPr/>
        </p:nvSpPr>
        <p:spPr>
          <a:xfrm>
            <a:off x="8730807" y="1021056"/>
            <a:ext cx="301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6949BF8D-A7A0-48A1-BA01-40D31CDAEFAA}"/>
              </a:ext>
            </a:extLst>
          </p:cNvPr>
          <p:cNvSpPr txBox="1"/>
          <p:nvPr/>
        </p:nvSpPr>
        <p:spPr>
          <a:xfrm>
            <a:off x="3694556" y="4090334"/>
            <a:ext cx="301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</a:p>
        </p:txBody>
      </p:sp>
      <p:sp>
        <p:nvSpPr>
          <p:cNvPr id="151" name="TextBox 150"/>
          <p:cNvSpPr txBox="1"/>
          <p:nvPr/>
        </p:nvSpPr>
        <p:spPr>
          <a:xfrm>
            <a:off x="2568409" y="2807786"/>
            <a:ext cx="1554586" cy="931024"/>
          </a:xfrm>
          <a:prstGeom prst="rect">
            <a:avLst/>
          </a:prstGeom>
          <a:noFill/>
          <a:ln>
            <a:noFill/>
          </a:ln>
        </p:spPr>
        <p:txBody>
          <a:bodyPr wrap="square" lIns="0" rtlCol="0">
            <a:spAutoFit/>
          </a:bodyPr>
          <a:lstStyle/>
          <a:p>
            <a:r>
              <a:rPr lang="en-US" sz="1100" b="1" cap="all" dirty="0">
                <a:solidFill>
                  <a:srgbClr val="008000"/>
                </a:solidFill>
              </a:rPr>
              <a:t>Performance </a:t>
            </a:r>
          </a:p>
          <a:p>
            <a:pPr>
              <a:spcAft>
                <a:spcPts val="300"/>
              </a:spcAft>
            </a:pPr>
            <a:r>
              <a:rPr lang="en-US" sz="1100" b="1" cap="all" dirty="0">
                <a:solidFill>
                  <a:srgbClr val="008000"/>
                </a:solidFill>
              </a:rPr>
              <a:t>M</a:t>
            </a:r>
            <a:r>
              <a:rPr lang="en-US" sz="1100" b="1" cap="all" dirty="0" err="1">
                <a:solidFill>
                  <a:srgbClr val="008000"/>
                </a:solidFill>
              </a:rPr>
              <a:t>easures</a:t>
            </a:r>
            <a:endParaRPr lang="en-US" sz="1100" b="1" cap="all" dirty="0">
              <a:solidFill>
                <a:srgbClr val="008000"/>
              </a:solidFill>
            </a:endParaRPr>
          </a:p>
          <a:p>
            <a:pPr marL="108000" indent="-108000">
              <a:buClr>
                <a:srgbClr val="008000"/>
              </a:buClr>
              <a:buFont typeface="Wingdings" charset="2"/>
              <a:buChar char=""/>
            </a:pPr>
            <a:r>
              <a:rPr lang="en-GB" sz="1000" cap="all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&gt; 15% Annual Growth</a:t>
            </a:r>
          </a:p>
          <a:p>
            <a:pPr marL="108000" indent="-108000">
              <a:buClr>
                <a:srgbClr val="008000"/>
              </a:buClr>
              <a:buFont typeface="Wingdings" charset="2"/>
              <a:buChar char=""/>
            </a:pPr>
            <a:r>
              <a:rPr lang="en-GB" sz="1000" cap="all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raving customers</a:t>
            </a:r>
            <a:br>
              <a:rPr lang="en-US" sz="1000" b="1" cap="all" dirty="0">
                <a:solidFill>
                  <a:srgbClr val="008000"/>
                </a:solidFill>
              </a:rPr>
            </a:br>
            <a:endParaRPr lang="en-US" sz="1000" b="1" cap="all" dirty="0">
              <a:solidFill>
                <a:srgbClr val="008000"/>
              </a:solidFill>
            </a:endParaRPr>
          </a:p>
        </p:txBody>
      </p:sp>
      <p:sp>
        <p:nvSpPr>
          <p:cNvPr id="152" name="TextBox 151"/>
          <p:cNvSpPr txBox="1"/>
          <p:nvPr/>
        </p:nvSpPr>
        <p:spPr>
          <a:xfrm>
            <a:off x="2566219" y="4118140"/>
            <a:ext cx="1457857" cy="2616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1100" b="1" cap="all" dirty="0">
                <a:solidFill>
                  <a:srgbClr val="008000"/>
                </a:solidFill>
              </a:rPr>
              <a:t>Goals</a:t>
            </a:r>
          </a:p>
        </p:txBody>
      </p:sp>
      <p:sp>
        <p:nvSpPr>
          <p:cNvPr id="153" name="TextBox 152"/>
          <p:cNvSpPr txBox="1"/>
          <p:nvPr/>
        </p:nvSpPr>
        <p:spPr>
          <a:xfrm>
            <a:off x="4297596" y="4118140"/>
            <a:ext cx="1457857" cy="2616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1100" b="1" cap="all" dirty="0">
                <a:solidFill>
                  <a:srgbClr val="008000"/>
                </a:solidFill>
              </a:rPr>
              <a:t>Frustrations</a:t>
            </a:r>
          </a:p>
        </p:txBody>
      </p:sp>
      <p:sp>
        <p:nvSpPr>
          <p:cNvPr id="154" name="5-Point Star 153"/>
          <p:cNvSpPr/>
          <p:nvPr/>
        </p:nvSpPr>
        <p:spPr>
          <a:xfrm flipH="1">
            <a:off x="7860798" y="1362159"/>
            <a:ext cx="144000" cy="144000"/>
          </a:xfrm>
          <a:prstGeom prst="star5">
            <a:avLst/>
          </a:prstGeom>
          <a:solidFill>
            <a:srgbClr val="008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5" name="5-Point Star 154"/>
          <p:cNvSpPr/>
          <p:nvPr/>
        </p:nvSpPr>
        <p:spPr>
          <a:xfrm flipH="1">
            <a:off x="8040078" y="1362159"/>
            <a:ext cx="144000" cy="144000"/>
          </a:xfrm>
          <a:prstGeom prst="star5">
            <a:avLst/>
          </a:prstGeom>
          <a:solidFill>
            <a:srgbClr val="008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6" name="5-Point Star 155"/>
          <p:cNvSpPr/>
          <p:nvPr/>
        </p:nvSpPr>
        <p:spPr>
          <a:xfrm flipH="1">
            <a:off x="8227758" y="1362159"/>
            <a:ext cx="144000" cy="144000"/>
          </a:xfrm>
          <a:prstGeom prst="star5">
            <a:avLst/>
          </a:prstGeom>
          <a:solidFill>
            <a:srgbClr val="008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7" name="5-Point Star 156"/>
          <p:cNvSpPr/>
          <p:nvPr/>
        </p:nvSpPr>
        <p:spPr>
          <a:xfrm flipH="1">
            <a:off x="7860798" y="1668136"/>
            <a:ext cx="144000" cy="144000"/>
          </a:xfrm>
          <a:prstGeom prst="star5">
            <a:avLst/>
          </a:prstGeom>
          <a:solidFill>
            <a:srgbClr val="008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8" name="5-Point Star 157"/>
          <p:cNvSpPr/>
          <p:nvPr/>
        </p:nvSpPr>
        <p:spPr>
          <a:xfrm flipH="1">
            <a:off x="8040078" y="1668136"/>
            <a:ext cx="144000" cy="144000"/>
          </a:xfrm>
          <a:prstGeom prst="star5">
            <a:avLst/>
          </a:prstGeom>
          <a:solidFill>
            <a:srgbClr val="008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9" name="5-Point Star 158"/>
          <p:cNvSpPr/>
          <p:nvPr/>
        </p:nvSpPr>
        <p:spPr>
          <a:xfrm flipH="1">
            <a:off x="8227758" y="1668136"/>
            <a:ext cx="144000" cy="144000"/>
          </a:xfrm>
          <a:prstGeom prst="star5">
            <a:avLst/>
          </a:prstGeom>
          <a:solidFill>
            <a:srgbClr val="008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0" name="5-Point Star 159"/>
          <p:cNvSpPr/>
          <p:nvPr/>
        </p:nvSpPr>
        <p:spPr>
          <a:xfrm flipH="1">
            <a:off x="8407038" y="1668136"/>
            <a:ext cx="144000" cy="144000"/>
          </a:xfrm>
          <a:prstGeom prst="star5">
            <a:avLst/>
          </a:prstGeom>
          <a:solidFill>
            <a:srgbClr val="008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1" name="5-Point Star 160"/>
          <p:cNvSpPr/>
          <p:nvPr/>
        </p:nvSpPr>
        <p:spPr>
          <a:xfrm flipH="1">
            <a:off x="7860798" y="1981467"/>
            <a:ext cx="144000" cy="144000"/>
          </a:xfrm>
          <a:prstGeom prst="star5">
            <a:avLst/>
          </a:prstGeom>
          <a:solidFill>
            <a:srgbClr val="008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2" name="5-Point Star 161"/>
          <p:cNvSpPr/>
          <p:nvPr/>
        </p:nvSpPr>
        <p:spPr>
          <a:xfrm flipH="1">
            <a:off x="8040078" y="1981467"/>
            <a:ext cx="144000" cy="144000"/>
          </a:xfrm>
          <a:prstGeom prst="star5">
            <a:avLst/>
          </a:prstGeom>
          <a:solidFill>
            <a:srgbClr val="008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3" name="5-Point Star 162"/>
          <p:cNvSpPr/>
          <p:nvPr/>
        </p:nvSpPr>
        <p:spPr>
          <a:xfrm flipH="1">
            <a:off x="8227758" y="1981467"/>
            <a:ext cx="144000" cy="144000"/>
          </a:xfrm>
          <a:prstGeom prst="star5">
            <a:avLst/>
          </a:prstGeom>
          <a:solidFill>
            <a:srgbClr val="008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4" name="5-Point Star 163"/>
          <p:cNvSpPr/>
          <p:nvPr/>
        </p:nvSpPr>
        <p:spPr>
          <a:xfrm flipH="1">
            <a:off x="8407038" y="1981467"/>
            <a:ext cx="144000" cy="144000"/>
          </a:xfrm>
          <a:prstGeom prst="star5">
            <a:avLst/>
          </a:prstGeom>
          <a:solidFill>
            <a:srgbClr val="008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5" name="5-Point Star 164"/>
          <p:cNvSpPr/>
          <p:nvPr/>
        </p:nvSpPr>
        <p:spPr>
          <a:xfrm flipH="1">
            <a:off x="7860798" y="2277407"/>
            <a:ext cx="144000" cy="144000"/>
          </a:xfrm>
          <a:prstGeom prst="star5">
            <a:avLst/>
          </a:prstGeom>
          <a:solidFill>
            <a:srgbClr val="008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6" name="5-Point Star 165"/>
          <p:cNvSpPr/>
          <p:nvPr/>
        </p:nvSpPr>
        <p:spPr>
          <a:xfrm flipH="1">
            <a:off x="8040078" y="2277407"/>
            <a:ext cx="144000" cy="144000"/>
          </a:xfrm>
          <a:prstGeom prst="star5">
            <a:avLst/>
          </a:prstGeom>
          <a:solidFill>
            <a:srgbClr val="008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5" name="5-Point Star 174"/>
          <p:cNvSpPr/>
          <p:nvPr/>
        </p:nvSpPr>
        <p:spPr>
          <a:xfrm flipH="1">
            <a:off x="8227374" y="2277407"/>
            <a:ext cx="144000" cy="144000"/>
          </a:xfrm>
          <a:prstGeom prst="star5">
            <a:avLst/>
          </a:prstGeom>
          <a:solidFill>
            <a:srgbClr val="008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76" name="5-Point Star 175"/>
          <p:cNvSpPr/>
          <p:nvPr/>
        </p:nvSpPr>
        <p:spPr>
          <a:xfrm flipH="1">
            <a:off x="8396217" y="2277407"/>
            <a:ext cx="144000" cy="144000"/>
          </a:xfrm>
          <a:prstGeom prst="star5">
            <a:avLst/>
          </a:prstGeom>
          <a:solidFill>
            <a:srgbClr val="008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77" name="5-Point Star 176"/>
          <p:cNvSpPr/>
          <p:nvPr/>
        </p:nvSpPr>
        <p:spPr>
          <a:xfrm flipH="1">
            <a:off x="8565334" y="2277407"/>
            <a:ext cx="144000" cy="144000"/>
          </a:xfrm>
          <a:prstGeom prst="star5">
            <a:avLst/>
          </a:prstGeom>
          <a:solidFill>
            <a:schemeClr val="accent3">
              <a:lumMod val="5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79" name="5-Point Star 178"/>
          <p:cNvSpPr/>
          <p:nvPr/>
        </p:nvSpPr>
        <p:spPr>
          <a:xfrm flipH="1">
            <a:off x="8565334" y="1981467"/>
            <a:ext cx="144000" cy="144000"/>
          </a:xfrm>
          <a:prstGeom prst="star5">
            <a:avLst/>
          </a:prstGeom>
          <a:solidFill>
            <a:schemeClr val="bg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80" name="5-Point Star 179"/>
          <p:cNvSpPr/>
          <p:nvPr/>
        </p:nvSpPr>
        <p:spPr>
          <a:xfrm flipH="1">
            <a:off x="8565334" y="1668136"/>
            <a:ext cx="144000" cy="144000"/>
          </a:xfrm>
          <a:prstGeom prst="star5">
            <a:avLst/>
          </a:prstGeom>
          <a:solidFill>
            <a:schemeClr val="accent3">
              <a:lumMod val="5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81" name="5-Point Star 180"/>
          <p:cNvSpPr/>
          <p:nvPr/>
        </p:nvSpPr>
        <p:spPr>
          <a:xfrm flipH="1">
            <a:off x="8565334" y="1362159"/>
            <a:ext cx="144000" cy="144000"/>
          </a:xfrm>
          <a:prstGeom prst="star5">
            <a:avLst/>
          </a:prstGeom>
          <a:solidFill>
            <a:schemeClr val="bg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82" name="5-Point Star 181"/>
          <p:cNvSpPr/>
          <p:nvPr/>
        </p:nvSpPr>
        <p:spPr>
          <a:xfrm flipH="1">
            <a:off x="8396217" y="1362159"/>
            <a:ext cx="144000" cy="144000"/>
          </a:xfrm>
          <a:prstGeom prst="star5">
            <a:avLst/>
          </a:prstGeom>
          <a:solidFill>
            <a:schemeClr val="accent3">
              <a:lumMod val="5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cxnSp>
        <p:nvCxnSpPr>
          <p:cNvPr id="183" name="Straight Connector 182"/>
          <p:cNvCxnSpPr/>
          <p:nvPr/>
        </p:nvCxnSpPr>
        <p:spPr>
          <a:xfrm rot="5400000">
            <a:off x="5552661" y="4983033"/>
            <a:ext cx="2066890" cy="1588"/>
          </a:xfrm>
          <a:prstGeom prst="line">
            <a:avLst/>
          </a:prstGeom>
          <a:ln w="28575" cap="rnd" cmpd="sng">
            <a:solidFill>
              <a:srgbClr val="008000">
                <a:alpha val="10000"/>
              </a:srgbClr>
            </a:solidFill>
            <a:prstDash val="sysDot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Connector 183"/>
          <p:cNvCxnSpPr/>
          <p:nvPr/>
        </p:nvCxnSpPr>
        <p:spPr>
          <a:xfrm rot="16200000" flipH="1">
            <a:off x="6034664" y="1634893"/>
            <a:ext cx="1931773" cy="795"/>
          </a:xfrm>
          <a:prstGeom prst="line">
            <a:avLst/>
          </a:prstGeom>
          <a:ln w="28575" cap="rnd" cmpd="sng">
            <a:solidFill>
              <a:srgbClr val="008000">
                <a:alpha val="10000"/>
              </a:srgbClr>
            </a:solidFill>
            <a:prstDash val="sysDot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Connector 185"/>
          <p:cNvCxnSpPr/>
          <p:nvPr/>
        </p:nvCxnSpPr>
        <p:spPr>
          <a:xfrm rot="10800000" flipV="1">
            <a:off x="2300055" y="2601179"/>
            <a:ext cx="6825605" cy="15021"/>
          </a:xfrm>
          <a:prstGeom prst="line">
            <a:avLst/>
          </a:prstGeom>
          <a:ln w="28575" cmpd="sng">
            <a:solidFill>
              <a:srgbClr val="008000">
                <a:alpha val="10000"/>
              </a:srgb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Connector 186"/>
          <p:cNvCxnSpPr/>
          <p:nvPr/>
        </p:nvCxnSpPr>
        <p:spPr>
          <a:xfrm rot="10800000" flipV="1">
            <a:off x="2327274" y="3935361"/>
            <a:ext cx="6825605" cy="15021"/>
          </a:xfrm>
          <a:prstGeom prst="line">
            <a:avLst/>
          </a:prstGeom>
          <a:ln w="28575" cmpd="sng">
            <a:solidFill>
              <a:srgbClr val="008000">
                <a:alpha val="10000"/>
              </a:srgb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Connector 187"/>
          <p:cNvCxnSpPr/>
          <p:nvPr/>
        </p:nvCxnSpPr>
        <p:spPr>
          <a:xfrm rot="10800000" flipV="1">
            <a:off x="2327274" y="6017272"/>
            <a:ext cx="6825605" cy="15021"/>
          </a:xfrm>
          <a:prstGeom prst="line">
            <a:avLst/>
          </a:prstGeom>
          <a:ln w="28575" cmpd="sng">
            <a:solidFill>
              <a:srgbClr val="008000">
                <a:alpha val="10000"/>
              </a:srgb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9" name="TextBox 188"/>
          <p:cNvSpPr txBox="1"/>
          <p:nvPr/>
        </p:nvSpPr>
        <p:spPr>
          <a:xfrm>
            <a:off x="2516450" y="6219218"/>
            <a:ext cx="1600051" cy="2616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1100" b="1" dirty="0">
                <a:solidFill>
                  <a:srgbClr val="008000"/>
                </a:solidFill>
              </a:rPr>
              <a:t>FREQUENTLY USED APPS</a:t>
            </a:r>
          </a:p>
        </p:txBody>
      </p:sp>
      <p:sp>
        <p:nvSpPr>
          <p:cNvPr id="190" name="Oval 189">
            <a:extLst>
              <a:ext uri="{FF2B5EF4-FFF2-40B4-BE49-F238E27FC236}">
                <a16:creationId xmlns:a16="http://schemas.microsoft.com/office/drawing/2014/main" id="{FF8F166C-8F5C-4950-AB34-FA8151401375}"/>
              </a:ext>
            </a:extLst>
          </p:cNvPr>
          <p:cNvSpPr/>
          <p:nvPr/>
        </p:nvSpPr>
        <p:spPr>
          <a:xfrm>
            <a:off x="1915035" y="55344"/>
            <a:ext cx="360000" cy="36000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6949BF8D-A7A0-48A1-BA01-40D31CDAEFAA}"/>
              </a:ext>
            </a:extLst>
          </p:cNvPr>
          <p:cNvSpPr txBox="1"/>
          <p:nvPr/>
        </p:nvSpPr>
        <p:spPr>
          <a:xfrm>
            <a:off x="1935679" y="35024"/>
            <a:ext cx="301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3303774" y="354121"/>
            <a:ext cx="4602311" cy="402120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/>
          <a:p>
            <a:pPr algn="ctr"/>
            <a:r>
              <a:rPr lang="en-AU" sz="1600" i="1" dirty="0">
                <a:solidFill>
                  <a:schemeClr val="bg1"/>
                </a:solidFill>
                <a:latin typeface="Adobe Garamond Pro"/>
                <a:cs typeface="Adobe Garamond Pro"/>
              </a:rPr>
              <a:t>“</a:t>
            </a:r>
            <a:r>
              <a:rPr lang="en-US" sz="1600" i="1" dirty="0">
                <a:solidFill>
                  <a:schemeClr val="bg1"/>
                </a:solidFill>
                <a:latin typeface="Adobe Garamond Pro"/>
                <a:cs typeface="Adobe Garamond Pro"/>
              </a:rPr>
              <a:t>Growth on the back of fast, fresh and flavorsome.</a:t>
            </a:r>
            <a:r>
              <a:rPr lang="en-AU" sz="1600" i="1" dirty="0">
                <a:solidFill>
                  <a:schemeClr val="bg1"/>
                </a:solidFill>
                <a:latin typeface="Adobe Garamond Pro"/>
                <a:cs typeface="Adobe Garamond Pro"/>
              </a:rPr>
              <a:t>”</a:t>
            </a:r>
            <a:endParaRPr lang="en-US" sz="1600" i="1" dirty="0">
              <a:latin typeface="Adobe Garamond Pro"/>
              <a:cs typeface="Adobe Garamond Pro"/>
            </a:endParaRPr>
          </a:p>
        </p:txBody>
      </p:sp>
      <p:pic>
        <p:nvPicPr>
          <p:cNvPr id="78" name="Picture 77" descr="MC_Logo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42148" y="6138357"/>
            <a:ext cx="268942" cy="268942"/>
          </a:xfrm>
          <a:prstGeom prst="rect">
            <a:avLst/>
          </a:prstGeom>
        </p:spPr>
      </p:pic>
      <p:sp>
        <p:nvSpPr>
          <p:cNvPr id="81" name="TextBox 80"/>
          <p:cNvSpPr txBox="1"/>
          <p:nvPr/>
        </p:nvSpPr>
        <p:spPr>
          <a:xfrm>
            <a:off x="4556155" y="6488272"/>
            <a:ext cx="42767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_tradnl" sz="7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Monday</a:t>
            </a:r>
            <a:r>
              <a:rPr lang="es-ES_tradnl" sz="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CRM</a:t>
            </a:r>
            <a:endParaRPr lang="en-US" dirty="0"/>
          </a:p>
        </p:txBody>
      </p:sp>
      <p:sp>
        <p:nvSpPr>
          <p:cNvPr id="82" name="TextBox 81"/>
          <p:cNvSpPr txBox="1"/>
          <p:nvPr/>
        </p:nvSpPr>
        <p:spPr>
          <a:xfrm>
            <a:off x="7508116" y="6473978"/>
            <a:ext cx="53689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/>
            <a:r>
              <a:rPr lang="en-GB" sz="700" dirty="0" err="1">
                <a:solidFill>
                  <a:srgbClr val="7F7F7F"/>
                </a:solidFill>
              </a:rPr>
              <a:t>Mailchimp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0423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17430</TotalTime>
  <Words>531</Words>
  <Application>Microsoft Office PowerPoint</Application>
  <PresentationFormat>On-screen Show (4:3)</PresentationFormat>
  <Paragraphs>158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Adobe Garamond Pro</vt:lpstr>
      <vt:lpstr>Arial</vt:lpstr>
      <vt:lpstr>Calibri</vt:lpstr>
      <vt:lpstr>Georgia</vt:lpstr>
      <vt:lpstr>Wingdings</vt:lpstr>
      <vt:lpstr>Office Theme</vt:lpstr>
      <vt:lpstr>PowerPoint Presentation</vt:lpstr>
      <vt:lpstr>PowerPoint Presentation</vt:lpstr>
    </vt:vector>
  </TitlesOfParts>
  <Company>Geocode Mapping and Analysis P/L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Ian Allan</dc:creator>
  <dc:description>Copyright 2022. For personal use only. Contact ian@ianallanauthor.com if unsure</dc:description>
  <cp:lastModifiedBy>ian allan</cp:lastModifiedBy>
  <cp:revision>180</cp:revision>
  <cp:lastPrinted>2021-05-07T04:59:06Z</cp:lastPrinted>
  <dcterms:created xsi:type="dcterms:W3CDTF">2021-08-31T14:26:35Z</dcterms:created>
  <dcterms:modified xsi:type="dcterms:W3CDTF">2022-03-05T23:32:43Z</dcterms:modified>
</cp:coreProperties>
</file>